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wCpolGS6S2setSokt0j7UA==" hashData="EqVRA4AJ7Ka3j16Giid0p5MBSs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 userDrawn="1"/>
        </p:nvSpPr>
        <p:spPr>
          <a:xfrm>
            <a:off x="0" y="-12700"/>
            <a:ext cx="9144000" cy="3683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HMC 1º Bachillerato													</a:t>
            </a:r>
            <a:r>
              <a:rPr lang="es-ES" sz="1200" dirty="0"/>
              <a:t>IES Josep de Ribera</a:t>
            </a:r>
          </a:p>
        </p:txBody>
      </p:sp>
      <p:sp>
        <p:nvSpPr>
          <p:cNvPr id="8" name="CuadroTexto 7"/>
          <p:cNvSpPr txBox="1">
            <a:spLocks noChangeArrowheads="1"/>
          </p:cNvSpPr>
          <p:nvPr userDrawn="1"/>
        </p:nvSpPr>
        <p:spPr bwMode="auto">
          <a:xfrm>
            <a:off x="3252788" y="171450"/>
            <a:ext cx="3113087" cy="3683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/>
              <a:t>Introducción a la Historia </a:t>
            </a:r>
          </a:p>
        </p:txBody>
      </p:sp>
      <p:sp>
        <p:nvSpPr>
          <p:cNvPr id="9" name="CuadroTexto 8"/>
          <p:cNvSpPr txBox="1">
            <a:spLocks noChangeArrowheads="1"/>
          </p:cNvSpPr>
          <p:nvPr userDrawn="1"/>
        </p:nvSpPr>
        <p:spPr bwMode="auto">
          <a:xfrm>
            <a:off x="7962900" y="6611938"/>
            <a:ext cx="1181100" cy="246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smtClean="0"/>
              <a:t>© Ildefonso Suárez</a:t>
            </a:r>
          </a:p>
        </p:txBody>
      </p:sp>
    </p:spTree>
    <p:extLst>
      <p:ext uri="{BB962C8B-B14F-4D97-AF65-F5344CB8AC3E}">
        <p14:creationId xmlns:p14="http://schemas.microsoft.com/office/powerpoint/2010/main" val="405179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82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ma_2_La_Revolucion_Industrial_Introduccion.pptx" TargetMode="External"/><Relationship Id="rId4" Type="http://schemas.openxmlformats.org/officeDocument/2006/relationships/hyperlink" Target="file://localhost/Volumes/D_GEO_HIST/Tema_Introduccion_HMC/Tema_2_La_Revolucion_Industrial_Introduccion.pptx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Tema_1_La%20Europa_del_Antiguo_Regimen_Tema_Introduccion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9413" y="636588"/>
            <a:ext cx="7650162" cy="5632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¿Qué es la Historia?  Ciencia Social¿?</a:t>
            </a:r>
            <a:endParaRPr lang="es-ES_tradnl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" b="1" dirty="0"/>
              <a:t>“relación</a:t>
            </a:r>
            <a:r>
              <a:rPr lang="es-ES" dirty="0"/>
              <a:t>” de hechos </a:t>
            </a:r>
            <a:r>
              <a:rPr lang="es-ES" dirty="0">
                <a:sym typeface="Wingdings"/>
              </a:rPr>
              <a:t></a:t>
            </a:r>
            <a:r>
              <a:rPr lang="es-ES" dirty="0"/>
              <a:t> insertados en una línea temporal </a:t>
            </a:r>
            <a:r>
              <a:rPr lang="es-ES" dirty="0">
                <a:sym typeface="Wingdings"/>
              </a:rPr>
              <a:t></a:t>
            </a:r>
            <a:r>
              <a:rPr lang="es-ES" dirty="0"/>
              <a:t> enlazados por relaciones de causa</a:t>
            </a:r>
            <a:r>
              <a:rPr lang="es-ES" dirty="0">
                <a:sym typeface="Wingdings"/>
              </a:rPr>
              <a:t></a:t>
            </a:r>
            <a:r>
              <a:rPr lang="es-ES" dirty="0"/>
              <a:t>efecto desde el estudio y la percepción del historiador.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" b="1" dirty="0"/>
              <a:t>“investigación</a:t>
            </a:r>
            <a:r>
              <a:rPr lang="es-ES" dirty="0"/>
              <a:t>” </a:t>
            </a:r>
            <a:r>
              <a:rPr lang="es-ES" dirty="0">
                <a:sym typeface="Wingdings"/>
              </a:rPr>
              <a:t></a:t>
            </a:r>
            <a:r>
              <a:rPr lang="es-ES" dirty="0"/>
              <a:t> decisión de contar lo que se ha estudiado, visto y oído de los hechos de la humanidad</a:t>
            </a:r>
            <a:endParaRPr lang="es-ES_tradnl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¿Es objetiva? </a:t>
            </a:r>
            <a:r>
              <a:rPr lang="es-ES" b="1" dirty="0">
                <a:sym typeface="Wingdings"/>
              </a:rPr>
              <a:t></a:t>
            </a:r>
            <a:r>
              <a:rPr lang="es-ES" dirty="0"/>
              <a:t>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Nunca del todo, depende de:</a:t>
            </a:r>
            <a:endParaRPr lang="es-ES_tradnl" dirty="0"/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charset="0"/>
              <a:buChar char="à"/>
              <a:defRPr/>
            </a:pPr>
            <a:r>
              <a:rPr lang="es-ES" dirty="0"/>
              <a:t>lejanía a los hechos del historiador</a:t>
            </a:r>
            <a:endParaRPr lang="es-ES_tradnl" dirty="0"/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charset="0"/>
              <a:buChar char="à"/>
              <a:defRPr/>
            </a:pPr>
            <a:r>
              <a:rPr lang="es-ES" dirty="0"/>
              <a:t>profesionalidad/honestidad del historiador</a:t>
            </a:r>
            <a:endParaRPr lang="es-ES_tradnl" dirty="0"/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ym typeface="Wingdings"/>
              </a:rPr>
              <a:t></a:t>
            </a:r>
            <a:r>
              <a:rPr lang="es-ES" dirty="0"/>
              <a:t> método y trabajo histórico (contraste y veracidad fuentes)</a:t>
            </a:r>
            <a:endParaRPr lang="es-ES_tradnl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 </a:t>
            </a:r>
            <a:endParaRPr lang="es-ES_tradnl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¿Para qué sirve la historia? (Usos de la Historia)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ym typeface="Wingdings"/>
              </a:rPr>
              <a:t></a:t>
            </a:r>
            <a:r>
              <a:rPr lang="es-ES" dirty="0"/>
              <a:t> conocimiento del pasado para interpretar y comprender el presente. ¿?</a:t>
            </a:r>
            <a:endParaRPr lang="es-ES_tradnl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ym typeface="Wingdings"/>
              </a:rPr>
              <a:t></a:t>
            </a:r>
            <a:r>
              <a:rPr lang="es-ES" dirty="0"/>
              <a:t> forjamiento de tradición y fomento del nacionalismo y/o internacionalismo¿?</a:t>
            </a:r>
            <a:endParaRPr lang="es-ES_tradnl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charset="0"/>
              <a:buChar char="à"/>
              <a:defRPr/>
            </a:pPr>
            <a:r>
              <a:rPr lang="es-ES" b="1" dirty="0"/>
              <a:t>justificación</a:t>
            </a:r>
            <a:r>
              <a:rPr lang="es-ES" dirty="0"/>
              <a:t> de hechos del presente. ¿?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8852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413" y="688975"/>
            <a:ext cx="8277225" cy="53860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/>
              <a:t>Corrientes historiográficas</a:t>
            </a:r>
            <a:endParaRPr lang="es-ES_tradnl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 </a:t>
            </a:r>
            <a:endParaRPr lang="es-ES_tradnl" sz="16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/>
              <a:t>Escuela Francesa </a:t>
            </a:r>
            <a:r>
              <a:rPr lang="es-ES" sz="1600" dirty="0"/>
              <a:t> </a:t>
            </a: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Explicación de los hechos históricos relacionando aspectos políticos, sociales y económicos, culturales, geográficos, etc.. enmarcados en un </a:t>
            </a:r>
            <a:r>
              <a:rPr lang="es-ES" sz="1600" b="1" dirty="0"/>
              <a:t>tiempo histórico. </a:t>
            </a:r>
            <a:endParaRPr lang="es-ES_tradnl" sz="1600" dirty="0"/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corto (acontecimiento) </a:t>
            </a: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imprevisible</a:t>
            </a:r>
            <a:endParaRPr lang="es-ES_tradnl" sz="1600" dirty="0"/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medio (coyuntura) </a:t>
            </a: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relaciones económicas, sociales, etc..</a:t>
            </a:r>
            <a:endParaRPr lang="es-ES_tradnl" sz="1600" dirty="0"/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largo (estructura) </a:t>
            </a: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inamovibles en un largo periodo de tiempo.</a:t>
            </a:r>
            <a:endParaRPr lang="es-ES_tradnl" sz="16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00" b="1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/>
              <a:t>Escuela Inglesa </a:t>
            </a:r>
            <a:endParaRPr lang="es-ES_tradnl" sz="1600" dirty="0"/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charset="0"/>
              <a:buChar char="à"/>
              <a:defRPr/>
            </a:pPr>
            <a:r>
              <a:rPr lang="es-ES" sz="1600" dirty="0" smtClean="0"/>
              <a:t>inspiración </a:t>
            </a:r>
            <a:r>
              <a:rPr lang="es-ES" sz="1600" dirty="0"/>
              <a:t>marxista </a:t>
            </a: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importancia de la economía </a:t>
            </a: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</a:t>
            </a:r>
            <a:r>
              <a:rPr lang="es-ES" sz="1600" b="1" dirty="0"/>
              <a:t>materialismo histórico</a:t>
            </a:r>
            <a:r>
              <a:rPr lang="es-ES" sz="1600" b="1" dirty="0" smtClean="0"/>
              <a:t>.</a:t>
            </a:r>
            <a:endParaRPr lang="es-ES_tradnl" sz="16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00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/>
              <a:t>Otras </a:t>
            </a:r>
            <a:r>
              <a:rPr lang="es-ES" sz="1600" dirty="0"/>
              <a:t>corrientes: Microhistoria, historia cultural, nuevos colectivos, etc..</a:t>
            </a:r>
            <a:endParaRPr lang="es-ES_tradnl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 </a:t>
            </a:r>
            <a:endParaRPr lang="es-ES_tradnl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/>
              <a:t>¿Cuándo empieza Historia Contemporánea? </a:t>
            </a:r>
            <a:endParaRPr lang="es-ES_tradnl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8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" sz="1600" dirty="0"/>
              <a:t>Escuela Francesa</a:t>
            </a:r>
            <a:r>
              <a:rPr lang="es-ES" sz="1600" dirty="0">
                <a:sym typeface="Wingdings"/>
              </a:rPr>
              <a:t>: </a:t>
            </a:r>
            <a:r>
              <a:rPr lang="es-ES" sz="1600" dirty="0"/>
              <a:t>a partir Revolución económica y política de finales del XVIII</a:t>
            </a:r>
            <a:endParaRPr lang="es-ES_tradnl" sz="16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" sz="1600" dirty="0"/>
              <a:t>Escuela Inglesa: La de nuestro tiempo </a:t>
            </a:r>
            <a:r>
              <a:rPr lang="es-ES" sz="1600" dirty="0">
                <a:sym typeface="Wingdings"/>
              </a:rPr>
              <a:t></a:t>
            </a:r>
            <a:r>
              <a:rPr lang="es-ES" sz="1600" dirty="0"/>
              <a:t> a partir 2ª G.M.</a:t>
            </a:r>
            <a:endParaRPr lang="es-ES_tradnl" sz="16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" sz="1600" dirty="0"/>
              <a:t>Otras: Después 1ª G.M. , a  partir descolonización,  a partir emancipación de las colonias respecto de sus metrópolis, </a:t>
            </a:r>
            <a:r>
              <a:rPr lang="es-ES" sz="1600" dirty="0" smtClean="0"/>
              <a:t>etc…</a:t>
            </a:r>
            <a:endParaRPr lang="es-ES" sz="8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/>
              <a:t>Fuentes Hª Contemporánea</a:t>
            </a:r>
            <a:endParaRPr lang="es-ES_tradnl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	Prensa, Fuentes Orales, Archivos y Registros, Publicaciones especializadas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Actualmente: Registros informáticos y audiovisuales</a:t>
            </a:r>
            <a:endParaRPr lang="es-ES_tradnl" sz="1600" dirty="0"/>
          </a:p>
        </p:txBody>
      </p:sp>
      <p:sp>
        <p:nvSpPr>
          <p:cNvPr id="3" name="Rectángulo 2"/>
          <p:cNvSpPr/>
          <p:nvPr/>
        </p:nvSpPr>
        <p:spPr>
          <a:xfrm>
            <a:off x="379413" y="6358383"/>
            <a:ext cx="8277225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División de la Historia </a:t>
            </a:r>
            <a:r>
              <a:rPr lang="es-ES" b="1" dirty="0">
                <a:sym typeface="Wingdings"/>
              </a:rPr>
              <a:t> desde el punto de vista de la Historiografía Occidental</a:t>
            </a:r>
            <a:endParaRPr lang="es-ES" b="1" dirty="0"/>
          </a:p>
        </p:txBody>
      </p:sp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184077" y="6056661"/>
            <a:ext cx="126477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Ampliación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7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hlinkClick r:id="rId2" action="ppaction://hlinkpres?slideindex=1&amp;slidetitle="/>
          </p:cNvPr>
          <p:cNvSpPr txBox="1"/>
          <p:nvPr/>
        </p:nvSpPr>
        <p:spPr>
          <a:xfrm>
            <a:off x="883567" y="1895679"/>
            <a:ext cx="571855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La Europa del Antiguo Régimen, Crisis del Antiguo Régimen</a:t>
            </a:r>
            <a:endParaRPr lang="es-ES" dirty="0"/>
          </a:p>
        </p:txBody>
      </p:sp>
      <p:sp>
        <p:nvSpPr>
          <p:cNvPr id="3" name="CuadroTexto 2">
            <a:hlinkClick r:id="rId3" action="ppaction://hlinkpres?slideindex=1&amp;slidetitle="/>
          </p:cNvPr>
          <p:cNvSpPr txBox="1"/>
          <p:nvPr/>
        </p:nvSpPr>
        <p:spPr>
          <a:xfrm>
            <a:off x="883567" y="2734242"/>
            <a:ext cx="241724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La Revolución Industrial</a:t>
            </a:r>
            <a:endParaRPr lang="es-ES" dirty="0"/>
          </a:p>
        </p:txBody>
      </p:sp>
      <p:sp>
        <p:nvSpPr>
          <p:cNvPr id="4" name="CuadroTexto 3">
            <a:hlinkClick r:id="rId4" action="ppaction://hlinkpres?slideindex=1&amp;slidetitle=Presentación de PowerPoint"/>
          </p:cNvPr>
          <p:cNvSpPr txBox="1"/>
          <p:nvPr/>
        </p:nvSpPr>
        <p:spPr>
          <a:xfrm>
            <a:off x="883567" y="3659633"/>
            <a:ext cx="273915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Liberalismo y Nacionalismo</a:t>
            </a:r>
            <a:endParaRPr lang="es-ES" dirty="0"/>
          </a:p>
        </p:txBody>
      </p:sp>
      <p:sp>
        <p:nvSpPr>
          <p:cNvPr id="5" name="CuadroTexto 4">
            <a:hlinkClick r:id="rId4" action="ppaction://hlinkpres?slideindex=1&amp;slidetitle=Presentación de PowerPoint"/>
          </p:cNvPr>
          <p:cNvSpPr txBox="1"/>
          <p:nvPr/>
        </p:nvSpPr>
        <p:spPr>
          <a:xfrm>
            <a:off x="883567" y="4603428"/>
            <a:ext cx="335759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El Movimiento Obrero hasta 1914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028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hlinkClick r:id="" action="ppaction://hlinkshowjump?jump=endshow"/>
          </p:cNvPr>
          <p:cNvSpPr txBox="1"/>
          <p:nvPr/>
        </p:nvSpPr>
        <p:spPr>
          <a:xfrm>
            <a:off x="3184522" y="2724409"/>
            <a:ext cx="2225414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4400" dirty="0" smtClean="0"/>
              <a:t>Se acabó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1646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413" y="688975"/>
            <a:ext cx="8277225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División de la Historia </a:t>
            </a:r>
            <a:r>
              <a:rPr lang="es-ES" b="1" dirty="0">
                <a:sym typeface="Wingdings"/>
              </a:rPr>
              <a:t> desde el punto de vista de la Historiografía Occidental</a:t>
            </a:r>
            <a:endParaRPr lang="es-ES" b="1" dirty="0"/>
          </a:p>
        </p:txBody>
      </p:sp>
      <p:sp>
        <p:nvSpPr>
          <p:cNvPr id="3" name="Rectángulo 2"/>
          <p:cNvSpPr/>
          <p:nvPr/>
        </p:nvSpPr>
        <p:spPr>
          <a:xfrm>
            <a:off x="379413" y="1408113"/>
            <a:ext cx="1241425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Prehistoria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9413" y="2378075"/>
            <a:ext cx="1620837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Historia Antigua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79413" y="4924425"/>
            <a:ext cx="1825625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Historia Medieval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57475" y="1144588"/>
            <a:ext cx="4291013" cy="14779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charset="2"/>
              <a:buChar char="§"/>
              <a:defRPr/>
            </a:pPr>
            <a:r>
              <a:rPr lang="es-ES" dirty="0"/>
              <a:t>Desde la aparición del hombre¿? hasta la aparición de la escritura ¿? y/o fuentes documentales ¿?</a:t>
            </a:r>
          </a:p>
          <a:p>
            <a:pPr marL="285750" indent="-285750">
              <a:buFont typeface="Wingdings" charset="2"/>
              <a:buChar char="§"/>
              <a:defRPr/>
            </a:pPr>
            <a:r>
              <a:rPr lang="es-ES" dirty="0"/>
              <a:t>Hasta el Milenio III </a:t>
            </a:r>
            <a:r>
              <a:rPr lang="es-ES" dirty="0" err="1"/>
              <a:t>aCto</a:t>
            </a:r>
            <a:r>
              <a:rPr lang="es-ES" dirty="0"/>
              <a:t>. Aprox.</a:t>
            </a:r>
          </a:p>
          <a:p>
            <a:pPr marL="285750" indent="-285750">
              <a:buFont typeface="Wingdings" charset="2"/>
              <a:buChar char="§"/>
              <a:defRPr/>
            </a:pPr>
            <a:r>
              <a:rPr lang="es-ES" dirty="0"/>
              <a:t>No hay organización política.</a:t>
            </a:r>
          </a:p>
        </p:txBody>
      </p:sp>
      <p:cxnSp>
        <p:nvCxnSpPr>
          <p:cNvPr id="7" name="Conector angular 6"/>
          <p:cNvCxnSpPr>
            <a:stCxn id="2" idx="1"/>
            <a:endCxn id="3" idx="1"/>
          </p:cNvCxnSpPr>
          <p:nvPr/>
        </p:nvCxnSpPr>
        <p:spPr>
          <a:xfrm rot="10800000" flipV="1">
            <a:off x="379413" y="873125"/>
            <a:ext cx="12700" cy="719138"/>
          </a:xfrm>
          <a:prstGeom prst="bentConnector3">
            <a:avLst>
              <a:gd name="adj1" fmla="val 1800000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angular 7"/>
          <p:cNvCxnSpPr>
            <a:stCxn id="2" idx="1"/>
            <a:endCxn id="4" idx="1"/>
          </p:cNvCxnSpPr>
          <p:nvPr/>
        </p:nvCxnSpPr>
        <p:spPr>
          <a:xfrm rot="10800000" flipV="1">
            <a:off x="379413" y="873125"/>
            <a:ext cx="12700" cy="1828800"/>
          </a:xfrm>
          <a:prstGeom prst="bentConnector3">
            <a:avLst>
              <a:gd name="adj1" fmla="val 1800000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2657475" y="2679700"/>
            <a:ext cx="4291013" cy="2032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charset="2"/>
              <a:buChar char="§"/>
              <a:defRPr/>
            </a:pPr>
            <a:r>
              <a:rPr lang="es-ES" dirty="0"/>
              <a:t>Formación de Grandes Imperios(centralizados) en el área del Mediterráneo con grandes ciudades.</a:t>
            </a:r>
          </a:p>
          <a:p>
            <a:pPr marL="285750" indent="-285750">
              <a:buFont typeface="Wingdings" charset="2"/>
              <a:buChar char="§"/>
              <a:defRPr/>
            </a:pPr>
            <a:r>
              <a:rPr lang="es-ES" dirty="0"/>
              <a:t>Hasta desaparición formal del Imperio Romano Occidental. S.V </a:t>
            </a:r>
            <a:r>
              <a:rPr lang="es-ES" dirty="0" err="1"/>
              <a:t>dCto</a:t>
            </a:r>
            <a:r>
              <a:rPr lang="es-ES" dirty="0"/>
              <a:t>.</a:t>
            </a:r>
          </a:p>
          <a:p>
            <a:pPr marL="285750" indent="-285750">
              <a:buFont typeface="Wingdings" charset="2"/>
              <a:buChar char="§"/>
              <a:defRPr/>
            </a:pPr>
            <a:r>
              <a:rPr lang="es-ES" dirty="0"/>
              <a:t>Aparición de la Administración y la cultura. </a:t>
            </a:r>
            <a:r>
              <a:rPr lang="es-ES" b="1" dirty="0"/>
              <a:t>Esclavismo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657475" y="4749800"/>
            <a:ext cx="4291013" cy="20304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Fragmentación del </a:t>
            </a:r>
            <a:r>
              <a:rPr lang="es-ES" dirty="0" err="1"/>
              <a:t>espacioeuropeo</a:t>
            </a:r>
            <a:r>
              <a:rPr lang="es-ES" dirty="0"/>
              <a:t> occidental en menores unidades unidades políticas </a:t>
            </a:r>
            <a:r>
              <a:rPr lang="es-ES" dirty="0">
                <a:sym typeface="Wingdings"/>
              </a:rPr>
              <a:t> antecedentes naciones. </a:t>
            </a:r>
            <a:r>
              <a:rPr lang="es-ES" b="1" dirty="0">
                <a:sym typeface="Wingdings"/>
              </a:rPr>
              <a:t>Feudalismo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>
                <a:sym typeface="Wingdings"/>
              </a:rPr>
              <a:t>Implantación y difusión del cristianismo.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 Universalidad de la cultura religiosa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Hasta el siglo XV, (1453)</a:t>
            </a:r>
          </a:p>
        </p:txBody>
      </p:sp>
      <p:cxnSp>
        <p:nvCxnSpPr>
          <p:cNvPr id="11" name="Conector angular 10"/>
          <p:cNvCxnSpPr>
            <a:stCxn id="2" idx="1"/>
            <a:endCxn id="5" idx="1"/>
          </p:cNvCxnSpPr>
          <p:nvPr/>
        </p:nvCxnSpPr>
        <p:spPr>
          <a:xfrm rot="10800000" flipV="1">
            <a:off x="379413" y="873125"/>
            <a:ext cx="12700" cy="4373563"/>
          </a:xfrm>
          <a:prstGeom prst="bentConnector3">
            <a:avLst>
              <a:gd name="adj1" fmla="val 1800000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stCxn id="3" idx="3"/>
            <a:endCxn id="6" idx="1"/>
          </p:cNvCxnSpPr>
          <p:nvPr/>
        </p:nvCxnSpPr>
        <p:spPr>
          <a:xfrm>
            <a:off x="1620838" y="1592263"/>
            <a:ext cx="1036637" cy="290512"/>
          </a:xfrm>
          <a:prstGeom prst="bentConnector3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>
            <a:stCxn id="4" idx="3"/>
            <a:endCxn id="9" idx="1"/>
          </p:cNvCxnSpPr>
          <p:nvPr/>
        </p:nvCxnSpPr>
        <p:spPr>
          <a:xfrm>
            <a:off x="2000250" y="2701925"/>
            <a:ext cx="657225" cy="993775"/>
          </a:xfrm>
          <a:prstGeom prst="bentConnector3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13"/>
          <p:cNvCxnSpPr>
            <a:stCxn id="5" idx="3"/>
            <a:endCxn id="10" idx="1"/>
          </p:cNvCxnSpPr>
          <p:nvPr/>
        </p:nvCxnSpPr>
        <p:spPr>
          <a:xfrm>
            <a:off x="2205038" y="5246688"/>
            <a:ext cx="452437" cy="517525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2325" y="1182159"/>
            <a:ext cx="1920522" cy="144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2188" y="2701925"/>
            <a:ext cx="1314450" cy="197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2188" y="4708525"/>
            <a:ext cx="1314450" cy="187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uadroTexto 19">
            <a:hlinkClick r:id="" action="ppaction://hlinkshowjump?jump=nextslide"/>
          </p:cNvPr>
          <p:cNvSpPr txBox="1"/>
          <p:nvPr/>
        </p:nvSpPr>
        <p:spPr>
          <a:xfrm>
            <a:off x="184077" y="6019851"/>
            <a:ext cx="1080000" cy="36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Continuar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1" name="CuadroTexto 20">
            <a:hlinkClick r:id="rId5" action="ppaction://hlinksldjump"/>
          </p:cNvPr>
          <p:cNvSpPr txBox="1"/>
          <p:nvPr/>
        </p:nvSpPr>
        <p:spPr>
          <a:xfrm>
            <a:off x="184077" y="6403366"/>
            <a:ext cx="1080000" cy="36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Volver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12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build="p" animBg="1"/>
      <p:bldP spid="9" grpId="0" build="p" animBg="1"/>
      <p:bldP spid="1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413" y="2093913"/>
            <a:ext cx="2090737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Historia Moderna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79413" y="4276725"/>
            <a:ext cx="2090737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Historia Contemporánea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870203" y="1733550"/>
            <a:ext cx="4495800" cy="2308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Conocimiento del mundo. América, África, Asia.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Consolidación Monarquías</a:t>
            </a:r>
            <a:r>
              <a:rPr lang="es-ES" dirty="0">
                <a:sym typeface="Wingdings"/>
              </a:rPr>
              <a:t> </a:t>
            </a:r>
            <a:r>
              <a:rPr lang="es-ES" b="1" dirty="0">
                <a:sym typeface="Wingdings"/>
              </a:rPr>
              <a:t>Absolutismo</a:t>
            </a:r>
            <a:r>
              <a:rPr lang="es-ES" dirty="0"/>
              <a:t>.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b="1" dirty="0"/>
              <a:t>Cientificismo e Ilustración </a:t>
            </a:r>
            <a:r>
              <a:rPr lang="es-ES" dirty="0">
                <a:sym typeface="Wingdings"/>
              </a:rPr>
              <a:t> Comprende el mundo y sienta las bases para su control por el hombre. </a:t>
            </a:r>
            <a:r>
              <a:rPr lang="es-ES" b="1" dirty="0">
                <a:sym typeface="Wingdings"/>
              </a:rPr>
              <a:t>Comercio Internacional y Mercantilismo. Antiguo Régimen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>
                <a:sym typeface="Wingdings"/>
              </a:rPr>
              <a:t>Hasta el siglo XVIII (1789)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2870203" y="4276725"/>
            <a:ext cx="4495800" cy="20304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Consolidación del </a:t>
            </a:r>
            <a:r>
              <a:rPr lang="es-ES" b="1" dirty="0"/>
              <a:t>liberalismo</a:t>
            </a:r>
            <a:r>
              <a:rPr lang="es-ES" dirty="0"/>
              <a:t> (</a:t>
            </a:r>
            <a:r>
              <a:rPr lang="es-ES" dirty="0">
                <a:sym typeface="Wingdings"/>
              </a:rPr>
              <a:t> origen democracias)</a:t>
            </a:r>
            <a:r>
              <a:rPr lang="es-ES" dirty="0"/>
              <a:t> y </a:t>
            </a:r>
            <a:r>
              <a:rPr lang="es-ES" b="1" dirty="0"/>
              <a:t>capitalismo</a:t>
            </a:r>
            <a:r>
              <a:rPr lang="es-ES" dirty="0"/>
              <a:t>.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Industrialización.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Dominio del mundo por </a:t>
            </a:r>
            <a:r>
              <a:rPr lang="es-ES" b="1" dirty="0"/>
              <a:t>Occidente</a:t>
            </a:r>
            <a:r>
              <a:rPr lang="es-ES" b="1" dirty="0">
                <a:sym typeface="Wingdings"/>
              </a:rPr>
              <a:t> Imperialismo Territorial y económico</a:t>
            </a:r>
            <a:endParaRPr lang="es-ES" b="1" dirty="0"/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Consolidación modelo de Estado actual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es-ES" dirty="0"/>
              <a:t>Hasta la actualidad</a:t>
            </a:r>
            <a:r>
              <a:rPr lang="es-ES" dirty="0">
                <a:sym typeface="Wingdings"/>
              </a:rPr>
              <a:t> </a:t>
            </a:r>
            <a:r>
              <a:rPr lang="es-ES" b="1" dirty="0">
                <a:sym typeface="Wingdings"/>
              </a:rPr>
              <a:t>¿Países Emergentes</a:t>
            </a:r>
            <a:r>
              <a:rPr lang="es-ES" dirty="0">
                <a:sym typeface="Wingdings"/>
              </a:rPr>
              <a:t>?</a:t>
            </a:r>
            <a:endParaRPr lang="es-ES" dirty="0"/>
          </a:p>
        </p:txBody>
      </p:sp>
      <p:cxnSp>
        <p:nvCxnSpPr>
          <p:cNvPr id="6" name="Conector angular 5"/>
          <p:cNvCxnSpPr>
            <a:stCxn id="2" idx="3"/>
            <a:endCxn id="4" idx="1"/>
          </p:cNvCxnSpPr>
          <p:nvPr/>
        </p:nvCxnSpPr>
        <p:spPr>
          <a:xfrm>
            <a:off x="2470150" y="2278063"/>
            <a:ext cx="400053" cy="6096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379413" y="688975"/>
            <a:ext cx="8277225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División de la Historia </a:t>
            </a:r>
            <a:r>
              <a:rPr lang="es-ES" b="1" dirty="0">
                <a:sym typeface="Wingdings"/>
              </a:rPr>
              <a:t> desde el punto de vista de la Historiografía Occidental</a:t>
            </a:r>
            <a:endParaRPr lang="es-ES" b="1" dirty="0"/>
          </a:p>
        </p:txBody>
      </p:sp>
      <p:cxnSp>
        <p:nvCxnSpPr>
          <p:cNvPr id="8" name="Conector recto de flecha 7"/>
          <p:cNvCxnSpPr>
            <a:stCxn id="3" idx="3"/>
            <a:endCxn id="5" idx="1"/>
          </p:cNvCxnSpPr>
          <p:nvPr/>
        </p:nvCxnSpPr>
        <p:spPr>
          <a:xfrm>
            <a:off x="2470150" y="4599782"/>
            <a:ext cx="400053" cy="69215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r 8"/>
          <p:cNvCxnSpPr>
            <a:stCxn id="7" idx="1"/>
            <a:endCxn id="2" idx="1"/>
          </p:cNvCxnSpPr>
          <p:nvPr/>
        </p:nvCxnSpPr>
        <p:spPr>
          <a:xfrm rot="10800000" flipV="1">
            <a:off x="379413" y="873125"/>
            <a:ext cx="12700" cy="1404938"/>
          </a:xfrm>
          <a:prstGeom prst="bentConnector3">
            <a:avLst>
              <a:gd name="adj1" fmla="val 1800000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r 9"/>
          <p:cNvCxnSpPr>
            <a:stCxn id="7" idx="1"/>
            <a:endCxn id="3" idx="1"/>
          </p:cNvCxnSpPr>
          <p:nvPr/>
        </p:nvCxnSpPr>
        <p:spPr>
          <a:xfrm rot="10800000" flipV="1">
            <a:off x="379413" y="873125"/>
            <a:ext cx="12700" cy="3725863"/>
          </a:xfrm>
          <a:prstGeom prst="bentConnector3">
            <a:avLst>
              <a:gd name="adj1" fmla="val 1800000"/>
            </a:avLst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184077" y="6513796"/>
            <a:ext cx="1133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Volver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5333" y="2082255"/>
            <a:ext cx="1608667" cy="229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8525" y="5023134"/>
            <a:ext cx="1895475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91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  <p:bldP spid="5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363</Words>
  <Application>Microsoft Macintosh PowerPoint</Application>
  <PresentationFormat>Presentación en pantalla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Generalitat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Ildefonso</dc:creator>
  <cp:lastModifiedBy>Ildefonso</cp:lastModifiedBy>
  <cp:revision>8</cp:revision>
  <dcterms:created xsi:type="dcterms:W3CDTF">2015-09-10T21:55:31Z</dcterms:created>
  <dcterms:modified xsi:type="dcterms:W3CDTF">2015-09-17T16:30:09Z</dcterms:modified>
</cp:coreProperties>
</file>