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62" r:id="rId5"/>
    <p:sldId id="264" r:id="rId6"/>
    <p:sldId id="265" r:id="rId7"/>
    <p:sldId id="267" r:id="rId8"/>
    <p:sldId id="266" r:id="rId9"/>
    <p:sldId id="269" r:id="rId10"/>
    <p:sldId id="270" r:id="rId11"/>
    <p:sldId id="272" r:id="rId12"/>
    <p:sldId id="274" r:id="rId13"/>
    <p:sldId id="275" r:id="rId14"/>
    <p:sldId id="276" r:id="rId15"/>
    <p:sldId id="280" r:id="rId16"/>
    <p:sldId id="260" r:id="rId17"/>
    <p:sldId id="268" r:id="rId18"/>
    <p:sldId id="271" r:id="rId19"/>
    <p:sldId id="273" r:id="rId20"/>
    <p:sldId id="277" r:id="rId21"/>
    <p:sldId id="278" r:id="rId22"/>
    <p:sldId id="279" r:id="rId23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wz+LytxZlgfR81KezHk84g==" hashData="5wZnWO9qbazOZ97HrKpW3EKYAYs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448" autoAdjust="0"/>
  </p:normalViewPr>
  <p:slideViewPr>
    <p:cSldViewPr snapToGrid="0" snapToObjects="1">
      <p:cViewPr>
        <p:scale>
          <a:sx n="75" d="100"/>
          <a:sy n="75" d="100"/>
        </p:scale>
        <p:origin x="-10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37BC9-736D-1442-8D13-FA9AE222C793}" type="datetimeFigureOut">
              <a:rPr lang="es-ES" smtClean="0"/>
              <a:t>7/4/16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FA3D3-C7AF-1E4E-A1FA-52B3D72E28C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660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989761"/>
      </p:ext>
    </p:extLst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7/4/16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1158102"/>
      </p:ext>
    </p:extLst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7/4/16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1641528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5236014"/>
      </p:ext>
    </p:extLst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7/4/16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506625"/>
      </p:ext>
    </p:extLst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7/4/16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7118620"/>
      </p:ext>
    </p:extLst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7/4/16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6327518"/>
      </p:ext>
    </p:extLst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7/4/16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6951305"/>
      </p:ext>
    </p:extLst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7/4/16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5773618"/>
      </p:ext>
    </p:extLst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7/4/16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1764157"/>
      </p:ext>
    </p:extLst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7/4/16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0373944"/>
      </p:ext>
    </p:extLst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 userDrawn="1"/>
        </p:nvSpPr>
        <p:spPr>
          <a:xfrm>
            <a:off x="0" y="-14288"/>
            <a:ext cx="9144000" cy="3698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latin typeface="+mn-lt"/>
                <a:ea typeface="+mn-ea"/>
                <a:cs typeface="+mn-cs"/>
              </a:rPr>
              <a:t>Hª del Mundo Contemporáneo</a:t>
            </a:r>
          </a:p>
        </p:txBody>
      </p:sp>
      <p:sp>
        <p:nvSpPr>
          <p:cNvPr id="9" name="CuadroTexto 8"/>
          <p:cNvSpPr txBox="1"/>
          <p:nvPr userDrawn="1"/>
        </p:nvSpPr>
        <p:spPr>
          <a:xfrm>
            <a:off x="1872864" y="302476"/>
            <a:ext cx="5221727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Tema 9:</a:t>
            </a:r>
            <a:r>
              <a:rPr lang="es-ES" sz="20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La Segunda Guerra Mundial (1939-1945</a:t>
            </a:r>
            <a:endParaRPr lang="es-ES" sz="20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CuadroTexto 8"/>
          <p:cNvSpPr txBox="1">
            <a:spLocks noChangeArrowheads="1"/>
          </p:cNvSpPr>
          <p:nvPr userDrawn="1"/>
        </p:nvSpPr>
        <p:spPr bwMode="auto">
          <a:xfrm>
            <a:off x="8466138" y="14288"/>
            <a:ext cx="67786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ES" sz="900" dirty="0" smtClean="0"/>
              <a:t>© </a:t>
            </a:r>
            <a:r>
              <a:rPr lang="es-ES" sz="900" dirty="0" err="1" smtClean="0"/>
              <a:t>I.Suárez</a:t>
            </a:r>
            <a:endParaRPr lang="es-ES" sz="900" dirty="0" smtClean="0"/>
          </a:p>
        </p:txBody>
      </p:sp>
    </p:spTree>
    <p:extLst>
      <p:ext uri="{BB962C8B-B14F-4D97-AF65-F5344CB8AC3E}">
        <p14:creationId xmlns:p14="http://schemas.microsoft.com/office/powerpoint/2010/main" val="416844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med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slide" Target="slide20.xml"/><Relationship Id="rId5" Type="http://schemas.openxmlformats.org/officeDocument/2006/relationships/hyperlink" Target="file://localhost/Users/isuarezg/webdepartament/Historia1bat/Tema%209/videos/Vencedores%20o%20Vencidos%208-12.mp4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2.xml"/><Relationship Id="rId3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slide" Target="slide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slide" Target="slide7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slide" Target="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slide" Target="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slide" Target="slide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slide" Target="slide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slide" Target="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20" Type="http://schemas.openxmlformats.org/officeDocument/2006/relationships/image" Target="../media/image25.png"/><Relationship Id="rId21" Type="http://schemas.openxmlformats.org/officeDocument/2006/relationships/image" Target="../media/image26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6" Type="http://schemas.openxmlformats.org/officeDocument/2006/relationships/image" Target="../media/image21.png"/><Relationship Id="rId17" Type="http://schemas.openxmlformats.org/officeDocument/2006/relationships/image" Target="../media/image22.png"/><Relationship Id="rId18" Type="http://schemas.openxmlformats.org/officeDocument/2006/relationships/image" Target="../media/image23.png"/><Relationship Id="rId19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slide" Target="slide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AutoShape 7" descr="https://encrypted-tbn3.gstatic.com/images?q=tbn:ANd9GcSmt3OzIdO24vSX1dxkrU00bDw2RzPRdb-NLGYY0jVh3BWP8mO1pQ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57" name="AutoShape 9" descr="https://encrypted-tbn3.gstatic.com/images?q=tbn:ANd9GcSmt3OzIdO24vSX1dxkrU00bDw2RzPRdb-NLGYY0jVh3BWP8mO1pQ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" name="Imagen 2" descr="imagen_tema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315" y="787397"/>
            <a:ext cx="7835551" cy="606623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74134" y="880548"/>
            <a:ext cx="3852287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dirty="0" smtClean="0"/>
              <a:t>5.1. Triunfos del “Eje” (1939-1942) (..3)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491067" y="1371638"/>
            <a:ext cx="5147733" cy="2585323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b="1" dirty="0" smtClean="0"/>
              <a:t>Frente del Pacífico.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Dic.41</a:t>
            </a:r>
            <a:r>
              <a:rPr lang="es-ES" dirty="0" smtClean="0">
                <a:sym typeface="Wingdings"/>
              </a:rPr>
              <a:t> inicio conflicto Ataque Japonés a </a:t>
            </a:r>
            <a:r>
              <a:rPr lang="es-ES" b="1" dirty="0" smtClean="0">
                <a:sym typeface="Wingdings"/>
              </a:rPr>
              <a:t>Pearl </a:t>
            </a:r>
            <a:r>
              <a:rPr lang="es-ES" b="1" dirty="0" err="1" smtClean="0">
                <a:sym typeface="Wingdings"/>
              </a:rPr>
              <a:t>Harbour</a:t>
            </a:r>
            <a:r>
              <a:rPr lang="es-ES" b="1" baseline="30000" dirty="0" smtClean="0">
                <a:sym typeface="Wingdings"/>
              </a:rPr>
              <a:t>(*)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Año.42</a:t>
            </a:r>
            <a:r>
              <a:rPr lang="es-ES" dirty="0" smtClean="0">
                <a:sym typeface="Wingdings"/>
              </a:rPr>
              <a:t> Ocupación Japonesa de gran parte de China, Malasia, Indonesia, Birmania (Myanmar), multitud de islas y </a:t>
            </a:r>
            <a:r>
              <a:rPr lang="es-ES" b="1" dirty="0" smtClean="0">
                <a:sym typeface="Wingdings"/>
              </a:rPr>
              <a:t>Filipinas.</a:t>
            </a:r>
          </a:p>
          <a:p>
            <a:pPr marL="742950" lvl="1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Frase de </a:t>
            </a:r>
            <a:r>
              <a:rPr lang="es-ES" b="1" dirty="0" smtClean="0">
                <a:sym typeface="Wingdings"/>
              </a:rPr>
              <a:t>MacArthur:  “Volveré”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Jun.42 Batalla de las </a:t>
            </a:r>
            <a:r>
              <a:rPr lang="es-ES" b="1" dirty="0" err="1" smtClean="0">
                <a:sym typeface="Wingdings"/>
              </a:rPr>
              <a:t>Midway</a:t>
            </a:r>
            <a:r>
              <a:rPr lang="es-ES" dirty="0" smtClean="0">
                <a:sym typeface="Wingdings"/>
              </a:rPr>
              <a:t> equilibrio de fuerzas.</a:t>
            </a:r>
            <a:endParaRPr lang="es-ES" dirty="0" smtClean="0"/>
          </a:p>
        </p:txBody>
      </p:sp>
      <p:sp>
        <p:nvSpPr>
          <p:cNvPr id="4" name="CuadroTexto 3"/>
          <p:cNvSpPr txBox="1"/>
          <p:nvPr/>
        </p:nvSpPr>
        <p:spPr>
          <a:xfrm>
            <a:off x="474134" y="3990856"/>
            <a:ext cx="5147733" cy="2862323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b="1" dirty="0" smtClean="0"/>
              <a:t>Frente del África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Sep.40</a:t>
            </a:r>
            <a:r>
              <a:rPr lang="es-ES" dirty="0" smtClean="0">
                <a:sym typeface="Wingdings"/>
              </a:rPr>
              <a:t> Italia ataca a Inglaterra en Egipto.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Marzo.41 Rommel llega a África con el África-</a:t>
            </a:r>
            <a:r>
              <a:rPr lang="es-ES" dirty="0" err="1" smtClean="0">
                <a:sym typeface="Wingdings"/>
              </a:rPr>
              <a:t>Korp</a:t>
            </a:r>
            <a:endParaRPr lang="es-ES" dirty="0" smtClean="0"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Hasta Oct.42 Ofensivas alemanas  y contraofensivas inglesas.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Oct.42 Batalla del </a:t>
            </a:r>
            <a:r>
              <a:rPr lang="es-ES" dirty="0" err="1" smtClean="0">
                <a:sym typeface="Wingdings"/>
              </a:rPr>
              <a:t>Alamein</a:t>
            </a:r>
            <a:r>
              <a:rPr lang="es-ES" dirty="0" smtClean="0">
                <a:sym typeface="Wingdings"/>
              </a:rPr>
              <a:t> inicio retirada alemana.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Nov.42 desembarco USA en Casablanca.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Mayo.43 Retirada </a:t>
            </a:r>
            <a:r>
              <a:rPr lang="es-ES" dirty="0" err="1" smtClean="0">
                <a:sym typeface="Wingdings"/>
              </a:rPr>
              <a:t>italo</a:t>
            </a:r>
            <a:r>
              <a:rPr lang="es-ES" dirty="0" smtClean="0">
                <a:sym typeface="Wingdings"/>
              </a:rPr>
              <a:t>-alemana de África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216465"/>
            <a:ext cx="3505200" cy="297031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4222050"/>
            <a:ext cx="3505200" cy="262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021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21734" y="768294"/>
            <a:ext cx="3605073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sz="2000" dirty="0"/>
              <a:t>5</a:t>
            </a:r>
            <a:r>
              <a:rPr lang="es-ES" sz="2000" dirty="0" smtClean="0"/>
              <a:t>. Periodos y “frentes” de guerra</a:t>
            </a:r>
            <a:endParaRPr lang="es-ES" sz="2000" dirty="0"/>
          </a:p>
        </p:txBody>
      </p:sp>
      <p:sp>
        <p:nvSpPr>
          <p:cNvPr id="3" name="Rectángulo 2"/>
          <p:cNvSpPr/>
          <p:nvPr/>
        </p:nvSpPr>
        <p:spPr>
          <a:xfrm>
            <a:off x="474134" y="1236141"/>
            <a:ext cx="3834366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dirty="0" smtClean="0"/>
              <a:t>5.2. Triunfos de los “aliados” (1943-45)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91067" y="1676411"/>
            <a:ext cx="8331200" cy="313932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b="1" dirty="0" smtClean="0"/>
              <a:t>Frente Occidental / Mediterráneo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Mayo.43</a:t>
            </a:r>
            <a:r>
              <a:rPr lang="es-ES" dirty="0" smtClean="0">
                <a:sym typeface="Wingdings"/>
              </a:rPr>
              <a:t> Derrota África </a:t>
            </a:r>
            <a:r>
              <a:rPr lang="es-ES" dirty="0" err="1" smtClean="0">
                <a:sym typeface="Wingdings"/>
              </a:rPr>
              <a:t>Korps</a:t>
            </a:r>
            <a:r>
              <a:rPr lang="es-ES" dirty="0" smtClean="0">
                <a:sym typeface="Wingdings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Julio-Ago.43 desembarco y conquista aliada de Sicilia.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Sep.43 desembarco aliado en Salerno (</a:t>
            </a:r>
            <a:r>
              <a:rPr lang="es-ES" dirty="0" err="1" smtClean="0">
                <a:sym typeface="Wingdings"/>
              </a:rPr>
              <a:t>Pen.Italia</a:t>
            </a:r>
            <a:r>
              <a:rPr lang="es-ES" dirty="0" smtClean="0">
                <a:sym typeface="Wingdings"/>
              </a:rPr>
              <a:t>).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25.jul.43 detención de Mussolini. En septiembre es liberado (Gran </a:t>
            </a:r>
            <a:r>
              <a:rPr lang="es-ES" dirty="0" err="1" smtClean="0">
                <a:sym typeface="Wingdings"/>
              </a:rPr>
              <a:t>Sasso</a:t>
            </a:r>
            <a:r>
              <a:rPr lang="es-ES" dirty="0" smtClean="0">
                <a:sym typeface="Wingdings"/>
              </a:rPr>
              <a:t>) </a:t>
            </a:r>
            <a:r>
              <a:rPr lang="es-ES" dirty="0" err="1" smtClean="0">
                <a:sym typeface="Wingdings"/>
              </a:rPr>
              <a:t>Salò</a:t>
            </a:r>
            <a:r>
              <a:rPr lang="es-ES" dirty="0" smtClean="0">
                <a:sym typeface="Wingdings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Jun.44</a:t>
            </a:r>
            <a:r>
              <a:rPr lang="es-ES" dirty="0" smtClean="0">
                <a:sym typeface="Wingdings"/>
              </a:rPr>
              <a:t> liberación de Roma (</a:t>
            </a:r>
            <a:r>
              <a:rPr lang="es-ES" dirty="0" err="1" smtClean="0">
                <a:sym typeface="Wingdings"/>
              </a:rPr>
              <a:t>città</a:t>
            </a:r>
            <a:r>
              <a:rPr lang="es-ES" dirty="0" smtClean="0">
                <a:sym typeface="Wingdings"/>
              </a:rPr>
              <a:t> </a:t>
            </a:r>
            <a:r>
              <a:rPr lang="es-ES" dirty="0" err="1" smtClean="0">
                <a:sym typeface="Wingdings"/>
              </a:rPr>
              <a:t>aperta</a:t>
            </a:r>
            <a:r>
              <a:rPr lang="es-ES" dirty="0" smtClean="0">
                <a:sym typeface="Wingdings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6.jun.44 Desembarco de Normandía.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Ago.44 desembarco aliado en el sur de Francia.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Dic.44 Contraofensiva alemana de las Ardenas.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7.Mar.45 los aliados cruzan el </a:t>
            </a:r>
            <a:r>
              <a:rPr lang="es-ES" dirty="0" err="1" smtClean="0">
                <a:sym typeface="Wingdings"/>
              </a:rPr>
              <a:t>Rhin</a:t>
            </a:r>
            <a:r>
              <a:rPr lang="es-ES" dirty="0" smtClean="0">
                <a:sym typeface="Wingdings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25.Abr.45 Los aliados se “encuentran” con los soviéticos en </a:t>
            </a:r>
            <a:r>
              <a:rPr lang="es-ES" dirty="0" err="1" smtClean="0">
                <a:sym typeface="Wingdings"/>
              </a:rPr>
              <a:t>Torgau</a:t>
            </a:r>
            <a:r>
              <a:rPr lang="es-ES" dirty="0" smtClean="0">
                <a:sym typeface="Wingdings"/>
              </a:rPr>
              <a:t>.</a:t>
            </a:r>
            <a:endParaRPr lang="es-ES" dirty="0" smtClean="0"/>
          </a:p>
        </p:txBody>
      </p:sp>
      <p:sp>
        <p:nvSpPr>
          <p:cNvPr id="5" name="CuadroTexto 4"/>
          <p:cNvSpPr txBox="1"/>
          <p:nvPr/>
        </p:nvSpPr>
        <p:spPr>
          <a:xfrm>
            <a:off x="491067" y="4842955"/>
            <a:ext cx="8331200" cy="203132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b="1" dirty="0" smtClean="0"/>
              <a:t>Frente Oriental / Balcanes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Julio.</a:t>
            </a:r>
            <a:r>
              <a:rPr lang="es-ES" dirty="0"/>
              <a:t>43</a:t>
            </a:r>
            <a:r>
              <a:rPr lang="es-ES" dirty="0">
                <a:sym typeface="Wingdings"/>
              </a:rPr>
              <a:t> </a:t>
            </a:r>
            <a:r>
              <a:rPr lang="es-ES" dirty="0" smtClean="0">
                <a:sym typeface="Wingdings"/>
              </a:rPr>
              <a:t>Derrota Alemana en KURKS (tanques).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Jun.44 Los soviéticos llegan a Varsovia.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Jul.44 Atentado contra Hitler (Operación </a:t>
            </a:r>
            <a:r>
              <a:rPr lang="es-ES" dirty="0" err="1" smtClean="0">
                <a:sym typeface="Wingdings"/>
              </a:rPr>
              <a:t>Walkiria</a:t>
            </a:r>
            <a:r>
              <a:rPr lang="es-ES" dirty="0" smtClean="0">
                <a:sym typeface="Wingdings"/>
              </a:rPr>
              <a:t>). Fracasa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Abr-Marzo.45 Los rusos llegan y asedian Berlín.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30.Abr.45 Suicidio de Hitler.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7.Mayo.45 Rendición Alemana </a:t>
            </a:r>
            <a:endParaRPr lang="es-ES" dirty="0" smtClean="0"/>
          </a:p>
        </p:txBody>
      </p:sp>
      <p:sp>
        <p:nvSpPr>
          <p:cNvPr id="6" name="Botón de acción: Hacia delante o Siguiente 5">
            <a:hlinkClick r:id="rId2" action="ppaction://hlinksldjump" highlightClick="1"/>
          </p:cNvPr>
          <p:cNvSpPr/>
          <p:nvPr/>
        </p:nvSpPr>
        <p:spPr>
          <a:xfrm>
            <a:off x="8094133" y="5740408"/>
            <a:ext cx="360000" cy="360000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8003705" y="6045207"/>
            <a:ext cx="607859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1200" dirty="0" smtClean="0"/>
              <a:t>Mapas</a:t>
            </a:r>
          </a:p>
        </p:txBody>
      </p:sp>
      <p:cxnSp>
        <p:nvCxnSpPr>
          <p:cNvPr id="9" name="Conector angular 8"/>
          <p:cNvCxnSpPr>
            <a:stCxn id="3" idx="1"/>
            <a:endCxn id="4" idx="1"/>
          </p:cNvCxnSpPr>
          <p:nvPr/>
        </p:nvCxnSpPr>
        <p:spPr>
          <a:xfrm rot="10800000" flipH="1" flipV="1">
            <a:off x="474133" y="1420806"/>
            <a:ext cx="16933" cy="1825265"/>
          </a:xfrm>
          <a:prstGeom prst="bentConnector3">
            <a:avLst>
              <a:gd name="adj1" fmla="val -1350027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angular 10"/>
          <p:cNvCxnSpPr>
            <a:stCxn id="3" idx="1"/>
            <a:endCxn id="5" idx="1"/>
          </p:cNvCxnSpPr>
          <p:nvPr/>
        </p:nvCxnSpPr>
        <p:spPr>
          <a:xfrm rot="10800000" flipH="1" flipV="1">
            <a:off x="474133" y="1420806"/>
            <a:ext cx="16933" cy="4437811"/>
          </a:xfrm>
          <a:prstGeom prst="bentConnector3">
            <a:avLst>
              <a:gd name="adj1" fmla="val -1350027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8702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74134" y="1236141"/>
            <a:ext cx="4260075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dirty="0" smtClean="0"/>
              <a:t>5.2. Triunfos de los “aliados” (1943-45) (..2)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491068" y="1981222"/>
            <a:ext cx="3098799" cy="4247317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b="1" dirty="0" smtClean="0"/>
              <a:t>Frente del Pacífico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Feb.43</a:t>
            </a:r>
            <a:r>
              <a:rPr lang="es-ES" dirty="0" smtClean="0">
                <a:sym typeface="Wingdings"/>
              </a:rPr>
              <a:t> Batalla de </a:t>
            </a:r>
            <a:r>
              <a:rPr lang="es-ES" b="1" dirty="0" smtClean="0">
                <a:sym typeface="Wingdings"/>
              </a:rPr>
              <a:t>Guadalcanal</a:t>
            </a:r>
            <a:r>
              <a:rPr lang="es-ES" dirty="0" smtClean="0">
                <a:sym typeface="Wingdings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Oct.44 Batalla del golfo de </a:t>
            </a:r>
            <a:r>
              <a:rPr lang="es-ES" b="1" dirty="0" err="1" smtClean="0">
                <a:sym typeface="Wingdings"/>
              </a:rPr>
              <a:t>Leite</a:t>
            </a:r>
            <a:r>
              <a:rPr lang="es-ES" dirty="0" smtClean="0">
                <a:sym typeface="Wingdings"/>
              </a:rPr>
              <a:t> USA retoma </a:t>
            </a:r>
            <a:r>
              <a:rPr lang="es-ES" b="1" dirty="0" smtClean="0">
                <a:sym typeface="Wingdings"/>
              </a:rPr>
              <a:t>Filipinas</a:t>
            </a:r>
            <a:r>
              <a:rPr lang="es-ES" dirty="0" smtClean="0">
                <a:sym typeface="Wingdings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Feb.45 Batalla de </a:t>
            </a:r>
            <a:r>
              <a:rPr lang="es-ES" b="1" dirty="0" err="1" smtClean="0">
                <a:sym typeface="Wingdings"/>
              </a:rPr>
              <a:t>Iwo</a:t>
            </a:r>
            <a:r>
              <a:rPr lang="es-ES" b="1" dirty="0" smtClean="0">
                <a:sym typeface="Wingdings"/>
              </a:rPr>
              <a:t> </a:t>
            </a:r>
            <a:r>
              <a:rPr lang="es-ES" b="1" dirty="0" err="1" smtClean="0">
                <a:sym typeface="Wingdings"/>
              </a:rPr>
              <a:t>Jima</a:t>
            </a:r>
            <a:r>
              <a:rPr lang="es-ES" b="1" dirty="0" smtClean="0">
                <a:sym typeface="Wingdings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Abril.45 Batalla de </a:t>
            </a:r>
            <a:r>
              <a:rPr lang="es-ES" b="1" dirty="0" smtClean="0">
                <a:sym typeface="Wingdings"/>
              </a:rPr>
              <a:t>Okinawa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6-8.Ago.45 Bombas de </a:t>
            </a:r>
            <a:r>
              <a:rPr lang="es-ES" b="1" dirty="0" smtClean="0">
                <a:sym typeface="Wingdings"/>
              </a:rPr>
              <a:t>Hiroshima y Nagasaki</a:t>
            </a:r>
            <a:r>
              <a:rPr lang="es-ES" dirty="0" smtClean="0">
                <a:sym typeface="Wingdings"/>
              </a:rPr>
              <a:t>. “</a:t>
            </a:r>
            <a:r>
              <a:rPr lang="es-ES" dirty="0" err="1" smtClean="0">
                <a:sym typeface="Wingdings"/>
              </a:rPr>
              <a:t>Enola</a:t>
            </a:r>
            <a:r>
              <a:rPr lang="es-ES" dirty="0" smtClean="0">
                <a:sym typeface="Wingdings"/>
              </a:rPr>
              <a:t> Gay”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2.Sep.45 Rendición de Japón.</a:t>
            </a:r>
            <a:endParaRPr lang="es-ES" dirty="0" smtClean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4536" y="1793429"/>
            <a:ext cx="5397499" cy="4975669"/>
          </a:xfrm>
          <a:prstGeom prst="rect">
            <a:avLst/>
          </a:prstGeom>
        </p:spPr>
      </p:pic>
      <p:cxnSp>
        <p:nvCxnSpPr>
          <p:cNvPr id="8" name="Conector angular 7"/>
          <p:cNvCxnSpPr>
            <a:stCxn id="2" idx="1"/>
            <a:endCxn id="3" idx="1"/>
          </p:cNvCxnSpPr>
          <p:nvPr/>
        </p:nvCxnSpPr>
        <p:spPr>
          <a:xfrm rot="10800000" flipH="1" flipV="1">
            <a:off x="474134" y="1420807"/>
            <a:ext cx="16934" cy="2684074"/>
          </a:xfrm>
          <a:prstGeom prst="bentConnector3">
            <a:avLst>
              <a:gd name="adj1" fmla="val -1349947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869972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21734" y="582031"/>
            <a:ext cx="948096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sz="2000" dirty="0"/>
              <a:t>6</a:t>
            </a:r>
            <a:r>
              <a:rPr lang="es-ES" sz="2000" dirty="0" smtClean="0"/>
              <a:t>. </a:t>
            </a:r>
            <a:r>
              <a:rPr lang="es-ES" sz="2000" dirty="0" err="1" smtClean="0"/>
              <a:t>Shoá</a:t>
            </a:r>
            <a:endParaRPr lang="es-ES" sz="2000" dirty="0"/>
          </a:p>
        </p:txBody>
      </p:sp>
      <p:sp>
        <p:nvSpPr>
          <p:cNvPr id="4" name="CuadroTexto 3"/>
          <p:cNvSpPr txBox="1"/>
          <p:nvPr/>
        </p:nvSpPr>
        <p:spPr>
          <a:xfrm>
            <a:off x="440267" y="1049878"/>
            <a:ext cx="8551333" cy="1754327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b="1" dirty="0" err="1" smtClean="0"/>
              <a:t>Shoá</a:t>
            </a:r>
            <a:r>
              <a:rPr lang="es-ES" dirty="0"/>
              <a:t>,</a:t>
            </a:r>
            <a:r>
              <a:rPr lang="es-ES" dirty="0" smtClean="0"/>
              <a:t> Catástrofe:</a:t>
            </a:r>
          </a:p>
          <a:p>
            <a:pPr marL="157163" indent="-157163">
              <a:buFont typeface="Arial"/>
              <a:buChar char="•"/>
            </a:pPr>
            <a:r>
              <a:rPr lang="es-ES" b="1" dirty="0" smtClean="0"/>
              <a:t>Holocausto</a:t>
            </a:r>
            <a:r>
              <a:rPr lang="es-ES" dirty="0" smtClean="0"/>
              <a:t>: Exterminio en masa de los judíos de la Europa ocupada por el nazismo.</a:t>
            </a:r>
          </a:p>
          <a:p>
            <a:pPr marL="157163" indent="-157163">
              <a:buFont typeface="Arial"/>
              <a:buChar char="•"/>
            </a:pPr>
            <a:r>
              <a:rPr lang="es-ES" dirty="0" smtClean="0"/>
              <a:t>“</a:t>
            </a:r>
            <a:r>
              <a:rPr lang="es-ES" b="1" dirty="0" smtClean="0"/>
              <a:t>Solución Final</a:t>
            </a:r>
            <a:r>
              <a:rPr lang="es-ES" dirty="0" smtClean="0"/>
              <a:t>”, Conferencia de </a:t>
            </a:r>
            <a:r>
              <a:rPr lang="es-ES" b="1" dirty="0" err="1" smtClean="0"/>
              <a:t>Wannsee</a:t>
            </a:r>
            <a:r>
              <a:rPr lang="es-ES" dirty="0" smtClean="0"/>
              <a:t> (26-2-1942). </a:t>
            </a:r>
            <a:r>
              <a:rPr lang="es-ES" b="1" dirty="0" err="1" smtClean="0"/>
              <a:t>Heyndrich</a:t>
            </a:r>
            <a:r>
              <a:rPr lang="es-ES" b="1" dirty="0"/>
              <a:t> </a:t>
            </a:r>
            <a:r>
              <a:rPr lang="es-ES" b="1" dirty="0" smtClean="0"/>
              <a:t>y </a:t>
            </a:r>
            <a:r>
              <a:rPr lang="es-ES" b="1" dirty="0" err="1" smtClean="0"/>
              <a:t>Himmler</a:t>
            </a:r>
            <a:endParaRPr lang="es-ES" b="1" dirty="0" smtClean="0"/>
          </a:p>
          <a:p>
            <a:pPr marL="157163" indent="-157163">
              <a:buFont typeface="Arial"/>
              <a:buChar char="•"/>
            </a:pPr>
            <a:r>
              <a:rPr lang="es-ES" dirty="0" smtClean="0"/>
              <a:t>Asesinato de + de 6 millones de judíos.</a:t>
            </a:r>
          </a:p>
          <a:p>
            <a:pPr marL="157163" indent="-157163">
              <a:buFont typeface="Arial"/>
              <a:buChar char="•"/>
            </a:pPr>
            <a:r>
              <a:rPr lang="es-ES" dirty="0" smtClean="0"/>
              <a:t>Campos de concentración y exterminio. </a:t>
            </a:r>
            <a:r>
              <a:rPr lang="es-ES" b="1" dirty="0" err="1" smtClean="0"/>
              <a:t>Mattausen</a:t>
            </a:r>
            <a:r>
              <a:rPr lang="es-ES" b="1" dirty="0" smtClean="0"/>
              <a:t>, </a:t>
            </a:r>
            <a:r>
              <a:rPr lang="es-ES" b="1" dirty="0" err="1" smtClean="0"/>
              <a:t>Dachau</a:t>
            </a:r>
            <a:r>
              <a:rPr lang="es-ES" b="1" dirty="0" smtClean="0"/>
              <a:t>, </a:t>
            </a:r>
            <a:r>
              <a:rPr lang="es-ES" b="1" dirty="0" err="1" smtClean="0"/>
              <a:t>Treblinka</a:t>
            </a:r>
            <a:r>
              <a:rPr lang="es-ES" b="1" dirty="0" smtClean="0"/>
              <a:t>, </a:t>
            </a:r>
            <a:r>
              <a:rPr lang="es-ES" b="1" dirty="0" err="1" smtClean="0"/>
              <a:t>Auschwitz</a:t>
            </a:r>
            <a:endParaRPr lang="es-ES" b="1" dirty="0" smtClean="0"/>
          </a:p>
          <a:p>
            <a:pPr marL="157163" indent="-157163">
              <a:buFont typeface="Arial"/>
              <a:buChar char="•"/>
            </a:pPr>
            <a:r>
              <a:rPr lang="es-ES" dirty="0" smtClean="0"/>
              <a:t>Actualmente corriente “</a:t>
            </a:r>
            <a:r>
              <a:rPr lang="es-ES" dirty="0" err="1" smtClean="0"/>
              <a:t>negacionista</a:t>
            </a:r>
            <a:r>
              <a:rPr lang="es-ES" dirty="0" smtClean="0"/>
              <a:t>” del Holocausto.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67" y="2804205"/>
            <a:ext cx="4910666" cy="408813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932" y="2804205"/>
            <a:ext cx="3386667" cy="4094750"/>
          </a:xfrm>
          <a:prstGeom prst="rect">
            <a:avLst/>
          </a:prstGeom>
        </p:spPr>
      </p:pic>
      <p:cxnSp>
        <p:nvCxnSpPr>
          <p:cNvPr id="8" name="Conector angular 7"/>
          <p:cNvCxnSpPr>
            <a:stCxn id="2" idx="1"/>
            <a:endCxn id="4" idx="1"/>
          </p:cNvCxnSpPr>
          <p:nvPr/>
        </p:nvCxnSpPr>
        <p:spPr>
          <a:xfrm rot="10800000" flipH="1" flipV="1">
            <a:off x="321733" y="782086"/>
            <a:ext cx="118533" cy="1144956"/>
          </a:xfrm>
          <a:prstGeom prst="bentConnector3">
            <a:avLst>
              <a:gd name="adj1" fmla="val -192858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Botón de acción: Hacia delante o Siguiente 8">
            <a:hlinkClick r:id="rId4" action="ppaction://hlinksldjump" highlightClick="1"/>
          </p:cNvPr>
          <p:cNvSpPr/>
          <p:nvPr/>
        </p:nvSpPr>
        <p:spPr>
          <a:xfrm>
            <a:off x="4313603" y="1994774"/>
            <a:ext cx="216000" cy="216000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Botón de acción: Película 2">
            <a:hlinkClick r:id="rId5" action="ppaction://hlinkfile" highlightClick="1"/>
          </p:cNvPr>
          <p:cNvSpPr/>
          <p:nvPr/>
        </p:nvSpPr>
        <p:spPr>
          <a:xfrm>
            <a:off x="2929467" y="1175878"/>
            <a:ext cx="252000" cy="252000"/>
          </a:xfrm>
          <a:prstGeom prst="actionButtonMovi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373266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21734" y="802160"/>
            <a:ext cx="4073701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sz="2000" dirty="0"/>
              <a:t>7</a:t>
            </a:r>
            <a:r>
              <a:rPr lang="es-ES" sz="2000" dirty="0" smtClean="0"/>
              <a:t>. Planes para después de una guerra</a:t>
            </a:r>
            <a:endParaRPr lang="es-ES" sz="2000" dirty="0"/>
          </a:p>
        </p:txBody>
      </p:sp>
      <p:sp>
        <p:nvSpPr>
          <p:cNvPr id="3" name="CuadroTexto 2"/>
          <p:cNvSpPr txBox="1"/>
          <p:nvPr/>
        </p:nvSpPr>
        <p:spPr>
          <a:xfrm>
            <a:off x="457200" y="1439333"/>
            <a:ext cx="4301177" cy="203132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s-ES" dirty="0" smtClean="0"/>
              <a:t>Conferencia de </a:t>
            </a:r>
            <a:r>
              <a:rPr lang="es-ES" b="1" dirty="0" smtClean="0"/>
              <a:t>Casablanca</a:t>
            </a:r>
            <a:r>
              <a:rPr lang="es-ES" dirty="0" smtClean="0"/>
              <a:t> (Enero.43)</a:t>
            </a:r>
          </a:p>
          <a:p>
            <a:pPr marL="342900" indent="-342900">
              <a:buFont typeface="Arial"/>
              <a:buChar char="•"/>
            </a:pPr>
            <a:r>
              <a:rPr lang="es-ES" dirty="0" smtClean="0"/>
              <a:t>Conferencia de </a:t>
            </a:r>
            <a:r>
              <a:rPr lang="es-ES" b="1" dirty="0" smtClean="0"/>
              <a:t>Teherán</a:t>
            </a:r>
            <a:r>
              <a:rPr lang="es-ES" dirty="0" smtClean="0"/>
              <a:t> (Noviembre.43)</a:t>
            </a:r>
          </a:p>
          <a:p>
            <a:pPr marL="342900" indent="-342900">
              <a:buFont typeface="Arial"/>
              <a:buChar char="•"/>
            </a:pPr>
            <a:r>
              <a:rPr lang="es-ES" dirty="0" smtClean="0"/>
              <a:t>Conferencia de </a:t>
            </a:r>
            <a:r>
              <a:rPr lang="es-ES" b="1" dirty="0" smtClean="0"/>
              <a:t>Yalta</a:t>
            </a:r>
            <a:r>
              <a:rPr lang="es-ES" dirty="0" smtClean="0"/>
              <a:t> (Feb.45)</a:t>
            </a:r>
          </a:p>
          <a:p>
            <a:pPr marL="342900" indent="-342900">
              <a:buFont typeface="Arial"/>
              <a:buChar char="•"/>
            </a:pPr>
            <a:r>
              <a:rPr lang="es-ES" dirty="0" smtClean="0"/>
              <a:t>Conferencia de </a:t>
            </a:r>
            <a:r>
              <a:rPr lang="es-ES" b="1" dirty="0" err="1" smtClean="0"/>
              <a:t>Postdam</a:t>
            </a:r>
            <a:r>
              <a:rPr lang="es-ES" dirty="0" smtClean="0"/>
              <a:t> (Julio.45).</a:t>
            </a:r>
          </a:p>
          <a:p>
            <a:pPr marL="800100" lvl="1" indent="-342900">
              <a:buFont typeface="Arial"/>
              <a:buChar char="•"/>
            </a:pPr>
            <a:r>
              <a:rPr lang="es-ES" dirty="0" smtClean="0"/>
              <a:t>División de </a:t>
            </a:r>
            <a:r>
              <a:rPr lang="es-ES" b="1" dirty="0" smtClean="0"/>
              <a:t>Europa en Bloques</a:t>
            </a:r>
            <a:r>
              <a:rPr lang="es-ES" b="1" baseline="30000" dirty="0" smtClean="0"/>
              <a:t>(*)</a:t>
            </a:r>
          </a:p>
          <a:p>
            <a:pPr marL="800100" lvl="1" indent="-342900">
              <a:buFont typeface="Arial"/>
              <a:buChar char="•"/>
            </a:pPr>
            <a:r>
              <a:rPr lang="es-ES" dirty="0" smtClean="0"/>
              <a:t>División de Alemania</a:t>
            </a:r>
          </a:p>
          <a:p>
            <a:pPr marL="800100" lvl="1" indent="-342900">
              <a:buFont typeface="Arial"/>
              <a:buChar char="•"/>
            </a:pPr>
            <a:r>
              <a:rPr lang="es-ES" dirty="0" smtClean="0"/>
              <a:t>Nuevas fronteras Europeas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555322"/>
            <a:ext cx="6077467" cy="330267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377" y="853270"/>
            <a:ext cx="2087033" cy="270205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410" y="853270"/>
            <a:ext cx="2283817" cy="20761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9135" y="3555322"/>
            <a:ext cx="2700866" cy="246100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217333" y="6567157"/>
            <a:ext cx="2046829" cy="30777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1400" dirty="0" smtClean="0"/>
              <a:t>Churchill, Truman y Stalin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6845410" y="6259380"/>
            <a:ext cx="1417225" cy="30777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1400" dirty="0" smtClean="0"/>
              <a:t>La nueva Polonia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845410" y="3097311"/>
            <a:ext cx="2210912" cy="276999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1200" dirty="0" smtClean="0"/>
              <a:t>La división de la nueva Alemania</a:t>
            </a:r>
          </a:p>
        </p:txBody>
      </p:sp>
      <p:sp>
        <p:nvSpPr>
          <p:cNvPr id="11" name="Botón de acción: Hacia delante o Siguiente 10">
            <a:hlinkClick r:id="rId6" action="ppaction://hlinksldjump" highlightClick="1"/>
          </p:cNvPr>
          <p:cNvSpPr/>
          <p:nvPr/>
        </p:nvSpPr>
        <p:spPr>
          <a:xfrm>
            <a:off x="4097603" y="3158310"/>
            <a:ext cx="216000" cy="216000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290757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21734" y="802160"/>
            <a:ext cx="1968132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sz="2000" dirty="0"/>
              <a:t>8</a:t>
            </a:r>
            <a:r>
              <a:rPr lang="es-ES" sz="2000" dirty="0" smtClean="0"/>
              <a:t>. Consecuencias</a:t>
            </a:r>
            <a:endParaRPr lang="es-ES" sz="2000" dirty="0"/>
          </a:p>
        </p:txBody>
      </p:sp>
      <p:sp>
        <p:nvSpPr>
          <p:cNvPr id="3" name="CuadroTexto 2"/>
          <p:cNvSpPr txBox="1"/>
          <p:nvPr/>
        </p:nvSpPr>
        <p:spPr>
          <a:xfrm>
            <a:off x="510257" y="1659462"/>
            <a:ext cx="5740401" cy="409342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s-ES" sz="2000" dirty="0" smtClean="0"/>
              <a:t>Unos </a:t>
            </a:r>
            <a:r>
              <a:rPr lang="es-ES" sz="2000" b="1" dirty="0" smtClean="0"/>
              <a:t>60 millones de muertos y 40 millones </a:t>
            </a:r>
            <a:r>
              <a:rPr lang="es-ES" sz="2000" dirty="0" smtClean="0"/>
              <a:t>de heridos y/o desaparecidos.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Más de 30 millones de deportaciones y desplazamientos forzosos de población.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Devastación Europea y auge económico y político de USA. Reconstrucción de Europa:</a:t>
            </a:r>
            <a:endParaRPr lang="es-ES" sz="2000" dirty="0">
              <a:sym typeface="Wingdings"/>
            </a:endParaRP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Plan Marshall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Estado del Bienestar.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¿Rearme moral?: </a:t>
            </a:r>
            <a:r>
              <a:rPr lang="es-ES" sz="2000" b="1" dirty="0" smtClean="0">
                <a:sym typeface="Wingdings"/>
                <a:hlinkClick r:id="rId2" action="ppaction://hlinksldjump"/>
              </a:rPr>
              <a:t>ONU</a:t>
            </a:r>
            <a:r>
              <a:rPr lang="es-ES" sz="2000" b="1" baseline="30000" dirty="0" smtClean="0">
                <a:sym typeface="Wingdings"/>
              </a:rPr>
              <a:t>(*)</a:t>
            </a:r>
            <a:r>
              <a:rPr lang="es-ES" sz="2000" dirty="0" smtClean="0">
                <a:sym typeface="Wingdings"/>
              </a:rPr>
              <a:t>,</a:t>
            </a:r>
            <a:r>
              <a:rPr lang="es-ES" sz="2000" b="1" dirty="0" smtClean="0">
                <a:sym typeface="Wingdings"/>
              </a:rPr>
              <a:t> Juicios de </a:t>
            </a:r>
            <a:r>
              <a:rPr lang="es-ES" sz="2000" b="1" dirty="0" err="1" smtClean="0">
                <a:sym typeface="Wingdings"/>
              </a:rPr>
              <a:t>Nuremberg</a:t>
            </a:r>
            <a:r>
              <a:rPr lang="es-ES" sz="2000" b="1" baseline="30000" dirty="0" smtClean="0">
                <a:sym typeface="Wingdings"/>
              </a:rPr>
              <a:t>(*)</a:t>
            </a:r>
            <a:r>
              <a:rPr lang="es-ES" sz="2000" dirty="0" smtClean="0">
                <a:sym typeface="Wingdings"/>
              </a:rPr>
              <a:t>. Tribunal de Internacional de Derechos Humanos.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División del Mundo </a:t>
            </a:r>
            <a:r>
              <a:rPr lang="es-ES" sz="2000" b="1" dirty="0" smtClean="0">
                <a:sym typeface="Wingdings"/>
              </a:rPr>
              <a:t>en 2 bloques </a:t>
            </a:r>
            <a:r>
              <a:rPr lang="es-ES" sz="2000" dirty="0" smtClean="0">
                <a:sym typeface="Wingdings"/>
              </a:rPr>
              <a:t>Sociopolíticos y económicos.</a:t>
            </a:r>
            <a:endParaRPr lang="es-ES" sz="2000" dirty="0">
              <a:sym typeface="Wingdings"/>
            </a:endParaRPr>
          </a:p>
          <a:p>
            <a:pPr marL="342900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Inicio de la “</a:t>
            </a:r>
            <a:r>
              <a:rPr lang="es-ES" sz="2000" b="1" dirty="0" smtClean="0">
                <a:sym typeface="Wingdings"/>
              </a:rPr>
              <a:t>Era Atómica</a:t>
            </a:r>
            <a:r>
              <a:rPr lang="es-ES" sz="2000" dirty="0" smtClean="0">
                <a:sym typeface="Wingdings"/>
              </a:rPr>
              <a:t>”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658" y="1242418"/>
            <a:ext cx="2893342" cy="454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5133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33" y="879504"/>
            <a:ext cx="4601633" cy="435289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366" y="879504"/>
            <a:ext cx="4161482" cy="435289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4265" y="2071689"/>
            <a:ext cx="5444067" cy="396504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8198" y="1523997"/>
            <a:ext cx="4512735" cy="4512735"/>
          </a:xfrm>
          <a:prstGeom prst="rect">
            <a:avLst/>
          </a:prstGeom>
        </p:spPr>
      </p:pic>
      <p:sp>
        <p:nvSpPr>
          <p:cNvPr id="6" name="Botón de acción: Hacia atrás o Anterior 5">
            <a:hlinkClick r:id="rId6" action="ppaction://hlinksldjump" highlightClick="1"/>
          </p:cNvPr>
          <p:cNvSpPr/>
          <p:nvPr/>
        </p:nvSpPr>
        <p:spPr>
          <a:xfrm>
            <a:off x="7552267" y="6163733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41751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6266" y="838200"/>
            <a:ext cx="5147733" cy="38608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3996266" cy="646296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385733" y="5520267"/>
            <a:ext cx="2364750" cy="276999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1200" dirty="0" err="1" smtClean="0"/>
              <a:t>Stukas</a:t>
            </a:r>
            <a:r>
              <a:rPr lang="es-ES" sz="1200" dirty="0" smtClean="0"/>
              <a:t> y Bombas “volantes” V1, V2</a:t>
            </a:r>
          </a:p>
        </p:txBody>
      </p:sp>
      <p:sp>
        <p:nvSpPr>
          <p:cNvPr id="5" name="Botón de acción: Hacia atrás o Anterior 4">
            <a:hlinkClick r:id="rId4" action="ppaction://hlinksldjump" highlightClick="1"/>
          </p:cNvPr>
          <p:cNvSpPr/>
          <p:nvPr/>
        </p:nvSpPr>
        <p:spPr>
          <a:xfrm>
            <a:off x="7552267" y="6163733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8203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9725"/>
            <a:ext cx="9144000" cy="6027659"/>
          </a:xfrm>
          <a:prstGeom prst="rect">
            <a:avLst/>
          </a:prstGeom>
        </p:spPr>
      </p:pic>
      <p:sp>
        <p:nvSpPr>
          <p:cNvPr id="3" name="Botón de acción: Hacia atrás o Anterior 2">
            <a:hlinkClick r:id="rId3" action="ppaction://hlinksldjump" highlightClick="1"/>
          </p:cNvPr>
          <p:cNvSpPr/>
          <p:nvPr/>
        </p:nvSpPr>
        <p:spPr>
          <a:xfrm>
            <a:off x="8682400" y="6343733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84450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15" y="745067"/>
            <a:ext cx="7946425" cy="6079066"/>
          </a:xfrm>
          <a:prstGeom prst="rect">
            <a:avLst/>
          </a:prstGeom>
        </p:spPr>
      </p:pic>
      <p:sp>
        <p:nvSpPr>
          <p:cNvPr id="3" name="Botón de acción: Hacia atrás o Anterior 2">
            <a:hlinkClick r:id="rId3" action="ppaction://hlinksldjump" highlightClick="1"/>
          </p:cNvPr>
          <p:cNvSpPr/>
          <p:nvPr/>
        </p:nvSpPr>
        <p:spPr>
          <a:xfrm>
            <a:off x="8682400" y="6343733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64327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4003" y="914407"/>
            <a:ext cx="2874079" cy="40011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000" dirty="0" smtClean="0"/>
              <a:t>1. Causas y antecedentes: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491065" y="2106023"/>
            <a:ext cx="6519333" cy="313932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s-ES" dirty="0" smtClean="0"/>
              <a:t>Denuncia alemana de Tratado de Versalles, 1933</a:t>
            </a:r>
          </a:p>
          <a:p>
            <a:pPr marL="342900" indent="-342900">
              <a:buFont typeface="Arial"/>
              <a:buChar char="•"/>
            </a:pPr>
            <a:r>
              <a:rPr lang="es-ES" dirty="0" smtClean="0"/>
              <a:t>Política </a:t>
            </a:r>
            <a:r>
              <a:rPr lang="es-ES" b="1" dirty="0" smtClean="0"/>
              <a:t>militarista y armamentística </a:t>
            </a:r>
            <a:r>
              <a:rPr lang="es-ES" dirty="0" smtClean="0"/>
              <a:t>nazi, 1933</a:t>
            </a:r>
            <a:endParaRPr lang="es-ES" dirty="0" smtClean="0">
              <a:sym typeface="Wingdings"/>
            </a:endParaRPr>
          </a:p>
          <a:p>
            <a:pPr marL="342900" indent="-342900">
              <a:buFont typeface="Arial"/>
              <a:buChar char="•"/>
            </a:pPr>
            <a:r>
              <a:rPr lang="es-ES" dirty="0" smtClean="0">
                <a:sym typeface="Wingdings"/>
              </a:rPr>
              <a:t>Anexión del </a:t>
            </a:r>
            <a:r>
              <a:rPr lang="es-ES" b="1" dirty="0" smtClean="0">
                <a:sym typeface="Wingdings"/>
              </a:rPr>
              <a:t>Sarre</a:t>
            </a:r>
            <a:r>
              <a:rPr lang="es-ES" b="1" baseline="30000" dirty="0" smtClean="0">
                <a:sym typeface="Wingdings"/>
              </a:rPr>
              <a:t>(*), </a:t>
            </a:r>
            <a:r>
              <a:rPr lang="es-ES" dirty="0" smtClean="0">
                <a:sym typeface="Wingdings"/>
              </a:rPr>
              <a:t>marzo, 1935</a:t>
            </a:r>
            <a:endParaRPr lang="es-ES" baseline="30000" dirty="0" smtClean="0">
              <a:sym typeface="Wingdings"/>
            </a:endParaRPr>
          </a:p>
          <a:p>
            <a:pPr marL="342900" indent="-342900">
              <a:buFont typeface="Arial"/>
              <a:buChar char="•"/>
            </a:pPr>
            <a:r>
              <a:rPr lang="es-ES" dirty="0" smtClean="0">
                <a:sym typeface="Wingdings"/>
              </a:rPr>
              <a:t>Servicio Militar Obligatorio, 1936</a:t>
            </a:r>
          </a:p>
          <a:p>
            <a:pPr marL="342900" indent="-342900">
              <a:buFont typeface="Arial"/>
              <a:buChar char="•"/>
            </a:pPr>
            <a:r>
              <a:rPr lang="es-ES" dirty="0" smtClean="0">
                <a:sym typeface="Wingdings"/>
              </a:rPr>
              <a:t>Militarización de </a:t>
            </a:r>
            <a:r>
              <a:rPr lang="es-ES" b="1" dirty="0" smtClean="0">
                <a:sym typeface="Wingdings"/>
              </a:rPr>
              <a:t>Renania</a:t>
            </a:r>
            <a:r>
              <a:rPr lang="es-ES" b="1" baseline="30000" dirty="0" smtClean="0">
                <a:sym typeface="Wingdings"/>
              </a:rPr>
              <a:t>(*)</a:t>
            </a:r>
            <a:r>
              <a:rPr lang="es-ES" dirty="0" smtClean="0">
                <a:sym typeface="Wingdings"/>
              </a:rPr>
              <a:t>, 1936</a:t>
            </a:r>
          </a:p>
          <a:p>
            <a:pPr marL="342900" indent="-342900">
              <a:buFont typeface="Arial"/>
              <a:buChar char="•"/>
            </a:pPr>
            <a:r>
              <a:rPr lang="es-ES" dirty="0" smtClean="0">
                <a:sym typeface="Wingdings"/>
              </a:rPr>
              <a:t>Ayuda al Franco en </a:t>
            </a:r>
            <a:r>
              <a:rPr lang="es-ES" b="1" dirty="0" smtClean="0">
                <a:sym typeface="Wingdings"/>
              </a:rPr>
              <a:t>GC española</a:t>
            </a:r>
            <a:r>
              <a:rPr lang="es-ES" b="1" baseline="30000" dirty="0" smtClean="0">
                <a:sym typeface="Wingdings"/>
              </a:rPr>
              <a:t>(*)</a:t>
            </a:r>
            <a:r>
              <a:rPr lang="es-ES" dirty="0" smtClean="0">
                <a:sym typeface="Wingdings"/>
              </a:rPr>
              <a:t>, 1936-39</a:t>
            </a:r>
          </a:p>
          <a:p>
            <a:pPr marL="342900" indent="-342900">
              <a:buFont typeface="Arial"/>
              <a:buChar char="•"/>
            </a:pPr>
            <a:r>
              <a:rPr lang="es-ES" dirty="0" smtClean="0">
                <a:sym typeface="Wingdings"/>
              </a:rPr>
              <a:t>Pacto </a:t>
            </a:r>
            <a:r>
              <a:rPr lang="es-ES" b="1" dirty="0" err="1" smtClean="0">
                <a:sym typeface="Wingdings"/>
              </a:rPr>
              <a:t>Antikomitern</a:t>
            </a:r>
            <a:r>
              <a:rPr lang="es-ES" dirty="0" smtClean="0">
                <a:sym typeface="Wingdings"/>
              </a:rPr>
              <a:t>, (Japón, 1936)</a:t>
            </a:r>
          </a:p>
          <a:p>
            <a:pPr marL="342900" indent="-342900">
              <a:buFont typeface="Arial"/>
              <a:buChar char="•"/>
            </a:pPr>
            <a:r>
              <a:rPr lang="es-ES" dirty="0" smtClean="0"/>
              <a:t>“</a:t>
            </a:r>
            <a:r>
              <a:rPr lang="es-ES" b="1" dirty="0" err="1" smtClean="0"/>
              <a:t>Anschluss</a:t>
            </a:r>
            <a:r>
              <a:rPr lang="es-ES" dirty="0" smtClean="0"/>
              <a:t>”</a:t>
            </a:r>
            <a:r>
              <a:rPr lang="es-ES" b="1" baseline="30000" dirty="0" smtClean="0"/>
              <a:t>(*)</a:t>
            </a:r>
            <a:r>
              <a:rPr lang="es-ES" dirty="0" smtClean="0"/>
              <a:t> austriaco, 1938</a:t>
            </a:r>
          </a:p>
          <a:p>
            <a:pPr marL="342900" indent="-342900">
              <a:buFont typeface="Arial"/>
              <a:buChar char="•"/>
            </a:pPr>
            <a:r>
              <a:rPr lang="es-ES" dirty="0" smtClean="0"/>
              <a:t>Conferencia de </a:t>
            </a:r>
            <a:r>
              <a:rPr lang="es-ES" b="1" dirty="0" err="1" smtClean="0"/>
              <a:t>Munich</a:t>
            </a:r>
            <a:r>
              <a:rPr lang="es-ES" b="1" baseline="30000" dirty="0" smtClean="0"/>
              <a:t>(*)</a:t>
            </a:r>
            <a:r>
              <a:rPr lang="es-ES" b="1" dirty="0" smtClean="0">
                <a:sym typeface="Wingdings"/>
              </a:rPr>
              <a:t></a:t>
            </a:r>
            <a:r>
              <a:rPr lang="es-ES" b="1" baseline="30000" dirty="0" smtClean="0">
                <a:sym typeface="Wingdings"/>
              </a:rPr>
              <a:t> </a:t>
            </a:r>
            <a:r>
              <a:rPr lang="es-ES" dirty="0"/>
              <a:t>Anexión de los </a:t>
            </a:r>
            <a:r>
              <a:rPr lang="es-ES" b="1" dirty="0" err="1"/>
              <a:t>Sudetes</a:t>
            </a:r>
            <a:r>
              <a:rPr lang="es-ES" b="1" baseline="30000" dirty="0"/>
              <a:t>(*),</a:t>
            </a:r>
            <a:r>
              <a:rPr lang="es-ES" dirty="0"/>
              <a:t>1938</a:t>
            </a:r>
          </a:p>
          <a:p>
            <a:pPr marL="342900" indent="-342900">
              <a:buFont typeface="Arial"/>
              <a:buChar char="•"/>
            </a:pPr>
            <a:r>
              <a:rPr lang="es-ES" dirty="0" smtClean="0"/>
              <a:t>Anexión de </a:t>
            </a:r>
            <a:r>
              <a:rPr lang="es-ES" b="1" dirty="0" smtClean="0"/>
              <a:t>Checoslovaquia, </a:t>
            </a:r>
            <a:r>
              <a:rPr lang="es-ES" dirty="0" smtClean="0"/>
              <a:t>marzo</a:t>
            </a:r>
            <a:r>
              <a:rPr lang="es-ES" b="1" dirty="0" smtClean="0"/>
              <a:t> </a:t>
            </a:r>
            <a:r>
              <a:rPr lang="es-ES" dirty="0" smtClean="0"/>
              <a:t>1939</a:t>
            </a:r>
          </a:p>
          <a:p>
            <a:pPr marL="342900" indent="-342900">
              <a:buFont typeface="Arial"/>
              <a:buChar char="•"/>
            </a:pPr>
            <a:r>
              <a:rPr lang="es-ES" dirty="0" smtClean="0"/>
              <a:t>Pacto de </a:t>
            </a:r>
            <a:r>
              <a:rPr lang="es-ES" b="1" dirty="0" smtClean="0"/>
              <a:t>Acero</a:t>
            </a:r>
            <a:r>
              <a:rPr lang="es-ES" b="1" baseline="30000" dirty="0" smtClean="0"/>
              <a:t>(*)</a:t>
            </a:r>
            <a:r>
              <a:rPr lang="es-ES" dirty="0" smtClean="0"/>
              <a:t>, mayo 1939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23332" y="1547223"/>
            <a:ext cx="841586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dirty="0"/>
              <a:t>El expansionismo </a:t>
            </a:r>
            <a:r>
              <a:rPr lang="es-ES" dirty="0" smtClean="0"/>
              <a:t>Hitler y de sus aliados </a:t>
            </a:r>
            <a:r>
              <a:rPr lang="es-ES" dirty="0"/>
              <a:t>y el deseo de “revancha” nazi-alemán.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7128934" y="2935740"/>
            <a:ext cx="1896534" cy="203132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00013" indent="-100013">
              <a:buFont typeface="Arial"/>
              <a:buChar char="•"/>
            </a:pPr>
            <a:r>
              <a:rPr lang="es-ES" b="1" dirty="0" smtClean="0"/>
              <a:t>Pangermanismo</a:t>
            </a:r>
          </a:p>
          <a:p>
            <a:pPr marL="100013" indent="-100013">
              <a:buFont typeface="Arial"/>
              <a:buChar char="•"/>
            </a:pPr>
            <a:r>
              <a:rPr lang="es-ES" dirty="0" smtClean="0"/>
              <a:t>“</a:t>
            </a:r>
            <a:r>
              <a:rPr lang="es-ES" b="1" dirty="0" err="1" smtClean="0"/>
              <a:t>Lebensraum</a:t>
            </a:r>
            <a:r>
              <a:rPr lang="es-ES" dirty="0" smtClean="0"/>
              <a:t>”</a:t>
            </a:r>
          </a:p>
          <a:p>
            <a:pPr marL="100013" indent="-100013">
              <a:buFont typeface="Arial"/>
              <a:buChar char="•"/>
            </a:pPr>
            <a:r>
              <a:rPr lang="es-ES" dirty="0" smtClean="0"/>
              <a:t>Superioridad  racial “</a:t>
            </a:r>
            <a:r>
              <a:rPr lang="es-ES" b="1" dirty="0" err="1" smtClean="0"/>
              <a:t>ária</a:t>
            </a:r>
            <a:r>
              <a:rPr lang="es-ES" dirty="0" smtClean="0"/>
              <a:t>”</a:t>
            </a:r>
          </a:p>
          <a:p>
            <a:pPr marL="100013" indent="-100013">
              <a:buFont typeface="Arial"/>
              <a:buChar char="•"/>
            </a:pPr>
            <a:r>
              <a:rPr lang="es-ES" dirty="0" smtClean="0"/>
              <a:t>Derechos </a:t>
            </a:r>
            <a:r>
              <a:rPr lang="es-ES" b="1" dirty="0" smtClean="0"/>
              <a:t>colectivos de conquista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91065" y="5516273"/>
            <a:ext cx="3313728" cy="12003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b="1" dirty="0" smtClean="0"/>
              <a:t>Expansionismo italiano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Ocupación de </a:t>
            </a:r>
            <a:r>
              <a:rPr lang="es-ES" b="1" dirty="0" smtClean="0"/>
              <a:t>Abisinia</a:t>
            </a:r>
            <a:r>
              <a:rPr lang="es-ES" b="1" baseline="30000" dirty="0" smtClean="0"/>
              <a:t>(*)</a:t>
            </a:r>
            <a:r>
              <a:rPr lang="es-ES" dirty="0" smtClean="0"/>
              <a:t>, 1935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Intervención en España, 1936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Invasión de </a:t>
            </a:r>
            <a:r>
              <a:rPr lang="es-ES" b="1" dirty="0" smtClean="0"/>
              <a:t>Albania</a:t>
            </a:r>
            <a:r>
              <a:rPr lang="es-ES" dirty="0" smtClean="0"/>
              <a:t>, 1939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080943" y="5520270"/>
            <a:ext cx="3365024" cy="12003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b="1" dirty="0" smtClean="0"/>
              <a:t>Expansionismo Japonés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Plan </a:t>
            </a:r>
            <a:r>
              <a:rPr lang="es-ES" b="1" dirty="0" err="1" smtClean="0"/>
              <a:t>Tanaka</a:t>
            </a:r>
            <a:r>
              <a:rPr lang="es-ES" b="1" dirty="0" smtClean="0"/>
              <a:t>¿?</a:t>
            </a:r>
            <a:r>
              <a:rPr lang="es-ES" dirty="0" smtClean="0"/>
              <a:t>, 1927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Invasión de </a:t>
            </a:r>
            <a:r>
              <a:rPr lang="es-ES" b="1" dirty="0" smtClean="0"/>
              <a:t>Manchuria</a:t>
            </a:r>
            <a:r>
              <a:rPr lang="es-ES" b="1" baseline="30000" dirty="0" smtClean="0"/>
              <a:t>(*)</a:t>
            </a:r>
            <a:r>
              <a:rPr lang="es-ES" dirty="0" smtClean="0"/>
              <a:t>, 1932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Invasión de China, 1937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7128934" y="2219867"/>
            <a:ext cx="1173819" cy="36933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Conceptos</a:t>
            </a:r>
          </a:p>
        </p:txBody>
      </p:sp>
      <p:cxnSp>
        <p:nvCxnSpPr>
          <p:cNvPr id="10" name="Conector angular 9"/>
          <p:cNvCxnSpPr>
            <a:stCxn id="4" idx="1"/>
            <a:endCxn id="3" idx="1"/>
          </p:cNvCxnSpPr>
          <p:nvPr/>
        </p:nvCxnSpPr>
        <p:spPr>
          <a:xfrm rot="10800000" flipH="1" flipV="1">
            <a:off x="423331" y="1731888"/>
            <a:ext cx="67733" cy="1943795"/>
          </a:xfrm>
          <a:prstGeom prst="bentConnector3">
            <a:avLst>
              <a:gd name="adj1" fmla="val -337502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angular 11"/>
          <p:cNvCxnSpPr>
            <a:stCxn id="8" idx="2"/>
            <a:endCxn id="5" idx="0"/>
          </p:cNvCxnSpPr>
          <p:nvPr/>
        </p:nvCxnSpPr>
        <p:spPr>
          <a:xfrm rot="16200000" flipH="1">
            <a:off x="7723252" y="2581790"/>
            <a:ext cx="346541" cy="361357"/>
          </a:xfrm>
          <a:prstGeom prst="bentConnector3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angular 13"/>
          <p:cNvCxnSpPr>
            <a:stCxn id="3" idx="2"/>
            <a:endCxn id="6" idx="0"/>
          </p:cNvCxnSpPr>
          <p:nvPr/>
        </p:nvCxnSpPr>
        <p:spPr>
          <a:xfrm rot="5400000">
            <a:off x="2813867" y="4579407"/>
            <a:ext cx="270929" cy="160280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angular 15"/>
          <p:cNvCxnSpPr>
            <a:stCxn id="3" idx="2"/>
            <a:endCxn id="7" idx="0"/>
          </p:cNvCxnSpPr>
          <p:nvPr/>
        </p:nvCxnSpPr>
        <p:spPr>
          <a:xfrm rot="16200000" flipH="1">
            <a:off x="4619630" y="4376445"/>
            <a:ext cx="274926" cy="201272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Botón de acción: Hacia delante o Siguiente 16">
            <a:hlinkClick r:id="rId2" action="ppaction://hlinksldjump" highlightClick="1"/>
          </p:cNvPr>
          <p:cNvSpPr/>
          <p:nvPr/>
        </p:nvSpPr>
        <p:spPr>
          <a:xfrm>
            <a:off x="8094133" y="5740408"/>
            <a:ext cx="360000" cy="360000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CuadroTexto 17"/>
          <p:cNvSpPr txBox="1"/>
          <p:nvPr/>
        </p:nvSpPr>
        <p:spPr>
          <a:xfrm>
            <a:off x="8003705" y="6045207"/>
            <a:ext cx="607859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1200" dirty="0" smtClean="0"/>
              <a:t>Mapas</a:t>
            </a:r>
          </a:p>
        </p:txBody>
      </p:sp>
    </p:spTree>
    <p:extLst>
      <p:ext uri="{BB962C8B-B14F-4D97-AF65-F5344CB8AC3E}">
        <p14:creationId xmlns:p14="http://schemas.microsoft.com/office/powerpoint/2010/main" val="321362335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animBg="1"/>
      <p:bldP spid="5" grpId="0" build="p" animBg="1"/>
      <p:bldP spid="6" grpId="0" build="p" animBg="1"/>
      <p:bldP spid="7" grpId="0" build="p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701" y="757765"/>
            <a:ext cx="8229899" cy="6030529"/>
          </a:xfrm>
          <a:prstGeom prst="rect">
            <a:avLst/>
          </a:prstGeom>
        </p:spPr>
      </p:pic>
      <p:sp>
        <p:nvSpPr>
          <p:cNvPr id="3" name="Botón de acción: Hacia atrás o Anterior 2">
            <a:hlinkClick r:id="rId3" action="ppaction://hlinksldjump" highlightClick="1"/>
          </p:cNvPr>
          <p:cNvSpPr/>
          <p:nvPr/>
        </p:nvSpPr>
        <p:spPr>
          <a:xfrm>
            <a:off x="8682400" y="6343733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01856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0"/>
            <a:ext cx="6798469" cy="6858000"/>
          </a:xfrm>
          <a:prstGeom prst="rect">
            <a:avLst/>
          </a:prstGeom>
        </p:spPr>
      </p:pic>
      <p:sp>
        <p:nvSpPr>
          <p:cNvPr id="3" name="Botón de acción: Hacia atrás o Anterior 2">
            <a:hlinkClick r:id="rId3" action="ppaction://hlinksldjump" highlightClick="1"/>
          </p:cNvPr>
          <p:cNvSpPr/>
          <p:nvPr/>
        </p:nvSpPr>
        <p:spPr>
          <a:xfrm>
            <a:off x="8682400" y="6343733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7649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31" y="927106"/>
            <a:ext cx="5672666" cy="5655882"/>
          </a:xfrm>
          <a:prstGeom prst="rect">
            <a:avLst/>
          </a:prstGeom>
        </p:spPr>
      </p:pic>
      <p:sp>
        <p:nvSpPr>
          <p:cNvPr id="3" name="Botón de acción: Hacia atrás o Anterior 2">
            <a:hlinkClick r:id="rId3" action="ppaction://hlinksldjump" highlightClick="1"/>
          </p:cNvPr>
          <p:cNvSpPr/>
          <p:nvPr/>
        </p:nvSpPr>
        <p:spPr>
          <a:xfrm>
            <a:off x="8682400" y="6343733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755377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4003" y="914407"/>
            <a:ext cx="3030848" cy="36933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1. Causas y antecedentes (..2):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812800" y="1405477"/>
            <a:ext cx="4378122" cy="147732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Debilidad de las democracias parlamentarias</a:t>
            </a:r>
          </a:p>
          <a:p>
            <a:endParaRPr lang="es-ES" dirty="0" smtClean="0"/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Política de apaciguamiento</a:t>
            </a:r>
            <a:r>
              <a:rPr lang="es-ES" b="1" baseline="30000" dirty="0" smtClean="0"/>
              <a:t>(*)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Comité de No Intervención</a:t>
            </a:r>
            <a:r>
              <a:rPr lang="es-ES" b="1" baseline="30000" dirty="0"/>
              <a:t>(*</a:t>
            </a:r>
            <a:r>
              <a:rPr lang="es-ES" b="1" baseline="30000" dirty="0" smtClean="0"/>
              <a:t>)</a:t>
            </a:r>
            <a:r>
              <a:rPr lang="es-ES" dirty="0" smtClean="0"/>
              <a:t> </a:t>
            </a:r>
            <a:r>
              <a:rPr lang="es-ES" dirty="0" err="1" smtClean="0"/>
              <a:t>G.Civil.Esp</a:t>
            </a:r>
            <a:r>
              <a:rPr lang="es-ES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Aislacionismo norteamericano</a:t>
            </a:r>
            <a:r>
              <a:rPr lang="es-ES" b="1" baseline="30000" dirty="0"/>
              <a:t>(*</a:t>
            </a:r>
            <a:r>
              <a:rPr lang="es-ES" b="1" baseline="30000" dirty="0" smtClean="0"/>
              <a:t>)</a:t>
            </a:r>
            <a:endParaRPr lang="es-ES" b="1" baseline="30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8513" y="762006"/>
            <a:ext cx="2638338" cy="317158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825" y="4131733"/>
            <a:ext cx="2388210" cy="272626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3" y="3623739"/>
            <a:ext cx="2017796" cy="317554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7736" y="4475444"/>
            <a:ext cx="3568700" cy="2343624"/>
          </a:xfrm>
          <a:prstGeom prst="rect">
            <a:avLst/>
          </a:prstGeom>
        </p:spPr>
      </p:pic>
      <p:cxnSp>
        <p:nvCxnSpPr>
          <p:cNvPr id="10" name="Conector angular 9"/>
          <p:cNvCxnSpPr>
            <a:stCxn id="3" idx="3"/>
            <a:endCxn id="4" idx="1"/>
          </p:cNvCxnSpPr>
          <p:nvPr/>
        </p:nvCxnSpPr>
        <p:spPr>
          <a:xfrm>
            <a:off x="5190922" y="2144141"/>
            <a:ext cx="967591" cy="203656"/>
          </a:xfrm>
          <a:prstGeom prst="bentConnector3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angular 11"/>
          <p:cNvCxnSpPr>
            <a:stCxn id="3" idx="2"/>
            <a:endCxn id="6" idx="0"/>
          </p:cNvCxnSpPr>
          <p:nvPr/>
        </p:nvCxnSpPr>
        <p:spPr>
          <a:xfrm rot="5400000">
            <a:off x="1863514" y="2485392"/>
            <a:ext cx="740934" cy="1535760"/>
          </a:xfrm>
          <a:prstGeom prst="bentConnector3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angular 13"/>
          <p:cNvCxnSpPr>
            <a:stCxn id="3" idx="2"/>
            <a:endCxn id="8" idx="0"/>
          </p:cNvCxnSpPr>
          <p:nvPr/>
        </p:nvCxnSpPr>
        <p:spPr>
          <a:xfrm rot="16200000" flipH="1">
            <a:off x="2900654" y="2984011"/>
            <a:ext cx="1592639" cy="1390225"/>
          </a:xfrm>
          <a:prstGeom prst="bentConnector3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angular 20"/>
          <p:cNvCxnSpPr>
            <a:endCxn id="5" idx="1"/>
          </p:cNvCxnSpPr>
          <p:nvPr/>
        </p:nvCxnSpPr>
        <p:spPr>
          <a:xfrm>
            <a:off x="4392086" y="4131733"/>
            <a:ext cx="2063739" cy="1363134"/>
          </a:xfrm>
          <a:prstGeom prst="bentConnector3">
            <a:avLst>
              <a:gd name="adj1" fmla="val 92667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14924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12800" y="1540933"/>
            <a:ext cx="8026400" cy="378565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b="1" dirty="0" smtClean="0"/>
              <a:t>Países Participantes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Estados del “</a:t>
            </a:r>
            <a:r>
              <a:rPr lang="es-ES" sz="2000" b="1" dirty="0" smtClean="0"/>
              <a:t>Eje</a:t>
            </a:r>
            <a:r>
              <a:rPr lang="es-ES" sz="2000" dirty="0" smtClean="0"/>
              <a:t>”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b="1" dirty="0" smtClean="0"/>
              <a:t>Alemania , Italia, Japón </a:t>
            </a:r>
            <a:r>
              <a:rPr lang="es-ES" sz="2000" dirty="0" smtClean="0">
                <a:sym typeface="Wingdings"/>
              </a:rPr>
              <a:t> Pacto de </a:t>
            </a:r>
            <a:r>
              <a:rPr lang="es-ES" sz="2000" b="1" dirty="0" smtClean="0">
                <a:sym typeface="Wingdings"/>
              </a:rPr>
              <a:t>Acero</a:t>
            </a:r>
            <a:r>
              <a:rPr lang="es-ES" sz="2000" dirty="0" smtClean="0">
                <a:sym typeface="Wingdings"/>
              </a:rPr>
              <a:t> (Japón en 1940)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b="1" dirty="0" smtClean="0">
                <a:sym typeface="Wingdings"/>
              </a:rPr>
              <a:t>Aliados del Eje</a:t>
            </a:r>
            <a:r>
              <a:rPr lang="es-ES" sz="2000" dirty="0" smtClean="0">
                <a:sym typeface="Wingdings"/>
              </a:rPr>
              <a:t>: Finlandia, Rumanía, Croacia, Hungría, Bulgaria, Eslovaquia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b="1" dirty="0" smtClean="0">
                <a:sym typeface="Wingdings"/>
              </a:rPr>
              <a:t>Simpatizantes</a:t>
            </a:r>
            <a:r>
              <a:rPr lang="es-ES" sz="2000" dirty="0" smtClean="0">
                <a:sym typeface="Wingdings"/>
              </a:rPr>
              <a:t>: España</a:t>
            </a:r>
            <a:r>
              <a:rPr lang="es-ES" sz="2000" baseline="30000" dirty="0" smtClean="0">
                <a:sym typeface="Wingdings"/>
              </a:rPr>
              <a:t>(1)</a:t>
            </a:r>
            <a:r>
              <a:rPr lang="es-ES" sz="2000" dirty="0" smtClean="0">
                <a:sym typeface="Wingdings"/>
              </a:rPr>
              <a:t>, Portugal</a:t>
            </a:r>
          </a:p>
          <a:p>
            <a:pPr marL="342900" indent="-342900">
              <a:buFont typeface="Arial"/>
              <a:buChar char="•"/>
            </a:pPr>
            <a:endParaRPr lang="es-ES" sz="2000" dirty="0">
              <a:sym typeface="Wingdings"/>
            </a:endParaRPr>
          </a:p>
          <a:p>
            <a:pPr marL="342900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Estados “</a:t>
            </a:r>
            <a:r>
              <a:rPr lang="es-ES" sz="2000" b="1" dirty="0">
                <a:sym typeface="Wingdings"/>
              </a:rPr>
              <a:t>A</a:t>
            </a:r>
            <a:r>
              <a:rPr lang="es-ES" sz="2000" b="1" dirty="0" smtClean="0">
                <a:sym typeface="Wingdings"/>
              </a:rPr>
              <a:t>liados</a:t>
            </a:r>
            <a:r>
              <a:rPr lang="es-ES" sz="2000" dirty="0" smtClean="0">
                <a:sym typeface="Wingdings"/>
              </a:rPr>
              <a:t>”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b="1" dirty="0" smtClean="0">
                <a:sym typeface="Wingdings"/>
              </a:rPr>
              <a:t>Francia, Gran Bretaña</a:t>
            </a:r>
            <a:r>
              <a:rPr lang="es-ES" sz="2000" dirty="0" smtClean="0">
                <a:sym typeface="Wingdings"/>
              </a:rPr>
              <a:t>, Dinamarca, Benelux, Serbia, Commonwealth(*), Grecia, </a:t>
            </a:r>
            <a:r>
              <a:rPr lang="es-ES" sz="2000" b="1" dirty="0" smtClean="0">
                <a:sym typeface="Wingdings"/>
              </a:rPr>
              <a:t>USA</a:t>
            </a:r>
            <a:r>
              <a:rPr lang="es-ES" sz="2000" baseline="30000" dirty="0" smtClean="0">
                <a:sym typeface="Wingdings"/>
              </a:rPr>
              <a:t>(1941)</a:t>
            </a:r>
            <a:r>
              <a:rPr lang="es-ES" sz="2000" dirty="0" smtClean="0">
                <a:sym typeface="Wingdings"/>
              </a:rPr>
              <a:t>, </a:t>
            </a:r>
            <a:r>
              <a:rPr lang="es-ES" sz="2000" b="1" dirty="0" smtClean="0">
                <a:sym typeface="Wingdings"/>
              </a:rPr>
              <a:t>URSS</a:t>
            </a:r>
            <a:r>
              <a:rPr lang="es-ES" sz="2000" dirty="0" smtClean="0">
                <a:sym typeface="Wingdings"/>
              </a:rPr>
              <a:t>… hasta 49 países.</a:t>
            </a:r>
          </a:p>
          <a:p>
            <a:pPr marL="342900" indent="-342900">
              <a:buFont typeface="Arial"/>
              <a:buChar char="•"/>
            </a:pPr>
            <a:endParaRPr lang="es-ES" sz="2000" dirty="0">
              <a:sym typeface="Wingdings"/>
            </a:endParaRPr>
          </a:p>
          <a:p>
            <a:pPr marL="342900" indent="-342900">
              <a:buFont typeface="Arial"/>
              <a:buChar char="•"/>
            </a:pPr>
            <a:r>
              <a:rPr lang="es-ES" sz="2000" b="1" dirty="0" smtClean="0">
                <a:sym typeface="Wingdings"/>
              </a:rPr>
              <a:t>Neutrales</a:t>
            </a:r>
            <a:r>
              <a:rPr lang="es-ES" sz="2000" dirty="0" smtClean="0">
                <a:sym typeface="Wingdings"/>
              </a:rPr>
              <a:t>: Suiza, Suecia, España¿?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812800" y="5503446"/>
            <a:ext cx="1440819" cy="33855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600" baseline="30000" dirty="0" smtClean="0"/>
              <a:t>(1)</a:t>
            </a:r>
            <a:r>
              <a:rPr lang="es-ES" sz="1600" dirty="0" smtClean="0"/>
              <a:t> División Azul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87866" y="852956"/>
            <a:ext cx="2443898" cy="40011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000" dirty="0" smtClean="0"/>
              <a:t>2. Países y Personajes</a:t>
            </a:r>
          </a:p>
        </p:txBody>
      </p:sp>
    </p:spTree>
    <p:extLst>
      <p:ext uri="{BB962C8B-B14F-4D97-AF65-F5344CB8AC3E}">
        <p14:creationId xmlns:p14="http://schemas.microsoft.com/office/powerpoint/2010/main" val="489928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128" y="778938"/>
            <a:ext cx="1265428" cy="166018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086" y="778938"/>
            <a:ext cx="1314586" cy="166018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702" y="778937"/>
            <a:ext cx="1144954" cy="166018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670" y="778939"/>
            <a:ext cx="1153826" cy="166018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891" y="778939"/>
            <a:ext cx="1136024" cy="166018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72633" y="778939"/>
            <a:ext cx="1246758" cy="166018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652" y="778939"/>
            <a:ext cx="1127147" cy="166018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/>
          <p:cNvSpPr txBox="1"/>
          <p:nvPr/>
        </p:nvSpPr>
        <p:spPr>
          <a:xfrm>
            <a:off x="108328" y="2387721"/>
            <a:ext cx="906953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      </a:t>
            </a:r>
            <a:r>
              <a:rPr lang="es-ES" sz="1600" dirty="0" err="1" smtClean="0"/>
              <a:t>A.Hitler</a:t>
            </a:r>
            <a:r>
              <a:rPr lang="es-ES" sz="1600" dirty="0" smtClean="0"/>
              <a:t>        Von </a:t>
            </a:r>
            <a:r>
              <a:rPr lang="es-ES" sz="1600" dirty="0" err="1" smtClean="0"/>
              <a:t>Ribbentrop</a:t>
            </a:r>
            <a:r>
              <a:rPr lang="es-ES" sz="1600" dirty="0" smtClean="0"/>
              <a:t>     </a:t>
            </a:r>
            <a:r>
              <a:rPr lang="es-ES" sz="1600" dirty="0" err="1" smtClean="0"/>
              <a:t>Goebbels</a:t>
            </a:r>
            <a:r>
              <a:rPr lang="es-ES" sz="1600" dirty="0" smtClean="0"/>
              <a:t>         </a:t>
            </a:r>
            <a:r>
              <a:rPr lang="es-ES" sz="1600" dirty="0" err="1" smtClean="0"/>
              <a:t>Goering</a:t>
            </a:r>
            <a:r>
              <a:rPr lang="es-ES" sz="1600" dirty="0" smtClean="0"/>
              <a:t>             </a:t>
            </a:r>
            <a:r>
              <a:rPr lang="es-ES" sz="1600" dirty="0" err="1" smtClean="0"/>
              <a:t>Himmler</a:t>
            </a:r>
            <a:r>
              <a:rPr lang="es-ES" sz="1600" dirty="0" smtClean="0"/>
              <a:t>               </a:t>
            </a:r>
            <a:r>
              <a:rPr lang="es-ES" sz="1600" dirty="0" err="1" smtClean="0"/>
              <a:t>Rhom</a:t>
            </a:r>
            <a:r>
              <a:rPr lang="es-ES" sz="1600" dirty="0" smtClean="0"/>
              <a:t>                 Rommel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770" y="4978506"/>
            <a:ext cx="1267648" cy="158326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6996" y="4978506"/>
            <a:ext cx="1108647" cy="158326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442" y="4978506"/>
            <a:ext cx="1055511" cy="158326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CuadroTexto 12"/>
          <p:cNvSpPr txBox="1"/>
          <p:nvPr/>
        </p:nvSpPr>
        <p:spPr>
          <a:xfrm>
            <a:off x="317171" y="6477222"/>
            <a:ext cx="851807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1600" dirty="0" smtClean="0"/>
              <a:t>Churchill       Montgomery   De Gaulle         </a:t>
            </a:r>
            <a:r>
              <a:rPr lang="es-ES" sz="1600" dirty="0" err="1" smtClean="0"/>
              <a:t>Petain</a:t>
            </a:r>
            <a:r>
              <a:rPr lang="es-ES" sz="1600" dirty="0" smtClean="0"/>
              <a:t>             </a:t>
            </a:r>
            <a:r>
              <a:rPr lang="es-ES" sz="1600" dirty="0" err="1" smtClean="0"/>
              <a:t>Rooseveelt</a:t>
            </a:r>
            <a:r>
              <a:rPr lang="es-ES" sz="1600" dirty="0" smtClean="0"/>
              <a:t>           Truman              MacArthur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51953" y="4978506"/>
            <a:ext cx="1254964" cy="158326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17612" y="4978506"/>
            <a:ext cx="1346877" cy="158326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6242" y="4978506"/>
            <a:ext cx="1264637" cy="158326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425" y="4978506"/>
            <a:ext cx="1199819" cy="158326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6106" y="2777079"/>
            <a:ext cx="1232274" cy="182376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CuadroTexto 18"/>
          <p:cNvSpPr txBox="1"/>
          <p:nvPr/>
        </p:nvSpPr>
        <p:spPr>
          <a:xfrm>
            <a:off x="366106" y="4521538"/>
            <a:ext cx="865540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   Mussolini        </a:t>
            </a:r>
            <a:r>
              <a:rPr lang="es-ES" sz="1600" dirty="0" err="1" smtClean="0"/>
              <a:t>Ciano</a:t>
            </a:r>
            <a:r>
              <a:rPr lang="es-ES" sz="1600" dirty="0" smtClean="0"/>
              <a:t>                  </a:t>
            </a:r>
            <a:r>
              <a:rPr lang="es-ES" sz="1600" dirty="0" err="1" smtClean="0"/>
              <a:t>Hiro</a:t>
            </a:r>
            <a:r>
              <a:rPr lang="es-ES" sz="1600" dirty="0" smtClean="0"/>
              <a:t>-Hito            </a:t>
            </a:r>
            <a:r>
              <a:rPr lang="es-ES" sz="1600" dirty="0" err="1" smtClean="0"/>
              <a:t>Yamamoto</a:t>
            </a:r>
            <a:r>
              <a:rPr lang="es-ES" sz="1600" dirty="0" smtClean="0"/>
              <a:t>                        Stalin                          </a:t>
            </a:r>
            <a:r>
              <a:rPr lang="es-ES" sz="1600" dirty="0" err="1" smtClean="0"/>
              <a:t>Zúkhov</a:t>
            </a:r>
            <a:endParaRPr lang="es-ES" sz="1600" dirty="0" smtClean="0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0819" y="2777080"/>
            <a:ext cx="1338876" cy="182376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5724" y="2777080"/>
            <a:ext cx="1149446" cy="182376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4479" y="2777080"/>
            <a:ext cx="1261619" cy="182376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435" y="2777079"/>
            <a:ext cx="1549042" cy="1823765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302" y="2777080"/>
            <a:ext cx="1477251" cy="1823766"/>
          </a:xfrm>
          <a:prstGeom prst="rect">
            <a:avLst/>
          </a:prstGeom>
        </p:spPr>
      </p:pic>
      <p:sp>
        <p:nvSpPr>
          <p:cNvPr id="36" name="CuadroTexto 35"/>
          <p:cNvSpPr txBox="1"/>
          <p:nvPr/>
        </p:nvSpPr>
        <p:spPr>
          <a:xfrm>
            <a:off x="5442232" y="3100509"/>
            <a:ext cx="492443" cy="1380872"/>
          </a:xfrm>
          <a:prstGeom prst="rect">
            <a:avLst/>
          </a:prstGeom>
          <a:noFill/>
          <a:ln>
            <a:noFill/>
          </a:ln>
        </p:spPr>
        <p:txBody>
          <a:bodyPr vert="vert270" wrap="none" rtlCol="0">
            <a:spAutoFit/>
          </a:bodyPr>
          <a:lstStyle/>
          <a:p>
            <a:r>
              <a:rPr lang="es-ES" sz="2000" dirty="0" smtClean="0"/>
              <a:t>Aliados / Eje</a:t>
            </a:r>
          </a:p>
        </p:txBody>
      </p:sp>
      <p:cxnSp>
        <p:nvCxnSpPr>
          <p:cNvPr id="38" name="Conector recto de flecha 37"/>
          <p:cNvCxnSpPr/>
          <p:nvPr/>
        </p:nvCxnSpPr>
        <p:spPr>
          <a:xfrm flipH="1">
            <a:off x="5476098" y="3100509"/>
            <a:ext cx="372337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/>
          <p:cNvCxnSpPr/>
          <p:nvPr/>
        </p:nvCxnSpPr>
        <p:spPr>
          <a:xfrm flipV="1">
            <a:off x="5476098" y="4515248"/>
            <a:ext cx="372337" cy="629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083250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72533" y="1659467"/>
            <a:ext cx="8466667" cy="132343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s-ES" sz="2000" dirty="0" smtClean="0"/>
              <a:t>Preludio: </a:t>
            </a:r>
            <a:r>
              <a:rPr lang="es-ES" sz="2000" b="1" dirty="0" smtClean="0"/>
              <a:t>Pacto Germano Soviético de No Agresión</a:t>
            </a:r>
            <a:r>
              <a:rPr lang="es-ES" sz="2000" baseline="30000" dirty="0" smtClean="0"/>
              <a:t>(*)</a:t>
            </a:r>
            <a:r>
              <a:rPr lang="es-ES" sz="2000" dirty="0" smtClean="0"/>
              <a:t>, agosto 1939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Invasión de Polonia sin declaración guerra, 1 de septiembre 1939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No funciona Política de Apaciguamiento </a:t>
            </a:r>
            <a:r>
              <a:rPr lang="es-ES" sz="2000" dirty="0" smtClean="0">
                <a:sym typeface="Wingdings"/>
              </a:rPr>
              <a:t> Declaración guerra de Inglaterra y Francia a Alemania, 3 de septiembre de 1939</a:t>
            </a:r>
            <a:endParaRPr lang="es-ES" sz="2000" dirty="0" smtClean="0"/>
          </a:p>
        </p:txBody>
      </p:sp>
      <p:sp>
        <p:nvSpPr>
          <p:cNvPr id="3" name="Rectángulo 2"/>
          <p:cNvSpPr/>
          <p:nvPr/>
        </p:nvSpPr>
        <p:spPr>
          <a:xfrm>
            <a:off x="372533" y="954557"/>
            <a:ext cx="2284099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sz="2000" dirty="0"/>
              <a:t>3.Inicio de la Guerra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632" y="3682932"/>
            <a:ext cx="3759199" cy="258883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33" y="3350699"/>
            <a:ext cx="2120695" cy="292106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8465" y="3177200"/>
            <a:ext cx="2180735" cy="30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11779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72533" y="1371606"/>
            <a:ext cx="8466667" cy="317009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s-ES" sz="2000" b="1" dirty="0" err="1" smtClean="0"/>
              <a:t>Blitzkrieg</a:t>
            </a:r>
            <a:r>
              <a:rPr lang="es-ES" sz="2000" b="1" baseline="30000" dirty="0" smtClean="0"/>
              <a:t>(*)</a:t>
            </a:r>
            <a:r>
              <a:rPr lang="es-ES" sz="2000" dirty="0" smtClean="0"/>
              <a:t>: Guerra relámpago.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Autonomía </a:t>
            </a:r>
            <a:r>
              <a:rPr lang="es-ES" sz="2000" b="1" dirty="0" smtClean="0"/>
              <a:t>divisiones acorazadas </a:t>
            </a:r>
            <a:r>
              <a:rPr lang="es-ES" sz="2000" dirty="0" smtClean="0"/>
              <a:t>(tanques) y motorizadas, apoyadas por </a:t>
            </a:r>
            <a:r>
              <a:rPr lang="es-ES" sz="2000" b="1" dirty="0" smtClean="0">
                <a:hlinkClick r:id="rId2" action="ppaction://hlinksldjump"/>
              </a:rPr>
              <a:t>aviación</a:t>
            </a:r>
            <a:r>
              <a:rPr lang="es-ES" sz="2000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 “</a:t>
            </a:r>
            <a:r>
              <a:rPr lang="es-ES" sz="2000" b="1" dirty="0" err="1" smtClean="0"/>
              <a:t>Raids</a:t>
            </a:r>
            <a:r>
              <a:rPr lang="es-ES" sz="2000" baseline="30000" dirty="0" smtClean="0"/>
              <a:t>(*)</a:t>
            </a:r>
            <a:r>
              <a:rPr lang="es-ES" sz="2000" dirty="0" smtClean="0"/>
              <a:t>” aéreos</a:t>
            </a:r>
            <a:r>
              <a:rPr lang="es-ES" sz="2000" dirty="0" smtClean="0">
                <a:sym typeface="Wingdings"/>
              </a:rPr>
              <a:t> objetivo: desmoralizar retaguardia.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Mejora del </a:t>
            </a:r>
            <a:r>
              <a:rPr lang="es-ES" sz="2000" b="1" dirty="0" smtClean="0">
                <a:sym typeface="Wingdings"/>
              </a:rPr>
              <a:t>RADAR</a:t>
            </a:r>
            <a:r>
              <a:rPr lang="es-ES" sz="2000" dirty="0" smtClean="0">
                <a:sym typeface="Wingdings"/>
              </a:rPr>
              <a:t> (detección aérea) y</a:t>
            </a:r>
            <a:r>
              <a:rPr lang="es-ES" sz="2000" b="1" dirty="0" smtClean="0">
                <a:sym typeface="Wingdings"/>
              </a:rPr>
              <a:t> SONAR </a:t>
            </a:r>
            <a:r>
              <a:rPr lang="es-ES" sz="2000" dirty="0" smtClean="0">
                <a:sym typeface="Wingdings"/>
              </a:rPr>
              <a:t>(detección marina)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Nacimiento de sistemas navegación aéreos teledirigidos  </a:t>
            </a:r>
            <a:r>
              <a:rPr lang="es-ES" sz="2000" dirty="0" smtClean="0">
                <a:sym typeface="Wingdings"/>
                <a:hlinkClick r:id="rId2" action="ppaction://hlinksldjump"/>
              </a:rPr>
              <a:t>misiles </a:t>
            </a:r>
            <a:r>
              <a:rPr lang="es-ES" sz="2000" b="1" dirty="0" smtClean="0">
                <a:sym typeface="Wingdings"/>
                <a:hlinkClick r:id="rId2" action="ppaction://hlinksldjump"/>
              </a:rPr>
              <a:t>V1, V2</a:t>
            </a:r>
            <a:r>
              <a:rPr lang="es-ES" sz="2000" dirty="0" smtClean="0">
                <a:sym typeface="Wingdings"/>
              </a:rPr>
              <a:t>.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No respeto a convenciones internacionales (Convención de </a:t>
            </a:r>
            <a:r>
              <a:rPr lang="es-ES" sz="2000" b="1" dirty="0" smtClean="0">
                <a:sym typeface="Wingdings"/>
              </a:rPr>
              <a:t>Ginebra</a:t>
            </a:r>
            <a:r>
              <a:rPr lang="es-ES" sz="2000" dirty="0" smtClean="0">
                <a:sym typeface="Wingdings"/>
              </a:rPr>
              <a:t>).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Deportaciones, campos de concentración y exterminio, represalias, etc..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Mayoría de víctimas en la población civil.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Al final de la guerra </a:t>
            </a:r>
            <a:r>
              <a:rPr lang="es-ES" sz="2000" b="1" dirty="0" smtClean="0">
                <a:sym typeface="Wingdings"/>
              </a:rPr>
              <a:t>Bomba Atómica </a:t>
            </a:r>
            <a:r>
              <a:rPr lang="es-ES" sz="2000" dirty="0" smtClean="0">
                <a:sym typeface="Wingdings"/>
              </a:rPr>
              <a:t>(Proyecto </a:t>
            </a:r>
            <a:r>
              <a:rPr lang="es-ES" sz="2000" b="1" dirty="0" err="1" smtClean="0">
                <a:sym typeface="Wingdings"/>
              </a:rPr>
              <a:t>Manhatan</a:t>
            </a:r>
            <a:r>
              <a:rPr lang="es-ES" sz="2000" dirty="0" smtClean="0">
                <a:sym typeface="Wingdings"/>
              </a:rPr>
              <a:t>)</a:t>
            </a:r>
            <a:endParaRPr lang="es-ES" sz="2000" dirty="0" smtClean="0"/>
          </a:p>
        </p:txBody>
      </p:sp>
      <p:sp>
        <p:nvSpPr>
          <p:cNvPr id="3" name="Rectángulo 2"/>
          <p:cNvSpPr/>
          <p:nvPr/>
        </p:nvSpPr>
        <p:spPr>
          <a:xfrm>
            <a:off x="321734" y="852959"/>
            <a:ext cx="3865186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sz="2000" dirty="0" smtClean="0"/>
              <a:t>4. Nuevos métodos y nuevas armas</a:t>
            </a:r>
            <a:endParaRPr lang="es-ES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33" y="4596739"/>
            <a:ext cx="2306765" cy="216323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9298" y="4596739"/>
            <a:ext cx="2974445" cy="216323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3743" y="4596738"/>
            <a:ext cx="3340288" cy="216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7706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21734" y="852959"/>
            <a:ext cx="3605073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sz="2000" dirty="0"/>
              <a:t>5</a:t>
            </a:r>
            <a:r>
              <a:rPr lang="es-ES" sz="2000" dirty="0" smtClean="0"/>
              <a:t>. Periodos y “frentes” de guerra</a:t>
            </a:r>
            <a:endParaRPr lang="es-ES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0483" y="875277"/>
            <a:ext cx="2959651" cy="242672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74134" y="1388538"/>
            <a:ext cx="3426577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dirty="0" smtClean="0"/>
              <a:t>5.1. Triunfos del “Eje” (1939-1942)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91067" y="1964273"/>
            <a:ext cx="5350933" cy="64633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Inicio: 1 Septiembre 1939</a:t>
            </a:r>
            <a:r>
              <a:rPr lang="es-ES" dirty="0" smtClean="0">
                <a:sym typeface="Wingdings"/>
              </a:rPr>
              <a:t> Ocupación Polaca por parte de Alemania y la URSS</a:t>
            </a:r>
            <a:endParaRPr lang="es-ES" dirty="0" smtClean="0"/>
          </a:p>
        </p:txBody>
      </p:sp>
      <p:sp>
        <p:nvSpPr>
          <p:cNvPr id="6" name="CuadroTexto 5"/>
          <p:cNvSpPr txBox="1"/>
          <p:nvPr/>
        </p:nvSpPr>
        <p:spPr>
          <a:xfrm>
            <a:off x="491067" y="3064938"/>
            <a:ext cx="5775940" cy="2585323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b="1" dirty="0" smtClean="0"/>
              <a:t>Frente Occidental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Sep.39 – Abril.40</a:t>
            </a:r>
            <a:r>
              <a:rPr lang="es-ES" dirty="0" smtClean="0">
                <a:sym typeface="Wingdings"/>
              </a:rPr>
              <a:t> </a:t>
            </a:r>
            <a:r>
              <a:rPr lang="es-ES" b="1" dirty="0" smtClean="0">
                <a:sym typeface="Wingdings"/>
              </a:rPr>
              <a:t>La </a:t>
            </a:r>
            <a:r>
              <a:rPr lang="es-ES" b="1" dirty="0" err="1" smtClean="0">
                <a:sym typeface="Wingdings"/>
              </a:rPr>
              <a:t>drôle</a:t>
            </a:r>
            <a:r>
              <a:rPr lang="es-ES" b="1" dirty="0" smtClean="0">
                <a:sym typeface="Wingdings"/>
              </a:rPr>
              <a:t> </a:t>
            </a:r>
            <a:r>
              <a:rPr lang="es-ES" b="1" dirty="0" err="1" smtClean="0">
                <a:sym typeface="Wingdings"/>
              </a:rPr>
              <a:t>Guerre</a:t>
            </a:r>
            <a:r>
              <a:rPr lang="es-ES" b="1" baseline="30000" dirty="0" smtClean="0">
                <a:sym typeface="Wingdings"/>
              </a:rPr>
              <a:t>(*)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Abril.40  Ocupación Alemana de </a:t>
            </a:r>
            <a:r>
              <a:rPr lang="es-ES" b="1" dirty="0" smtClean="0">
                <a:sym typeface="Wingdings"/>
              </a:rPr>
              <a:t>Dinamarca y Noruega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Mayo.40 Ocupación de </a:t>
            </a:r>
            <a:r>
              <a:rPr lang="es-ES" b="1" dirty="0" smtClean="0">
                <a:sym typeface="Wingdings"/>
              </a:rPr>
              <a:t>Holanda y Bélgica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Junio.40 Ocupación de </a:t>
            </a:r>
            <a:r>
              <a:rPr lang="es-ES" b="1" dirty="0" smtClean="0">
                <a:sym typeface="Wingdings"/>
              </a:rPr>
              <a:t>Francia.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Reembarque de </a:t>
            </a:r>
            <a:r>
              <a:rPr lang="es-ES" b="1" dirty="0" smtClean="0">
                <a:sym typeface="Wingdings"/>
              </a:rPr>
              <a:t>Dunquerque</a:t>
            </a:r>
            <a:r>
              <a:rPr lang="es-ES" b="1" baseline="30000" dirty="0" smtClean="0">
                <a:sym typeface="Wingdings"/>
              </a:rPr>
              <a:t>(*)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Gobierno francés </a:t>
            </a:r>
            <a:r>
              <a:rPr lang="es-ES" b="1" dirty="0" smtClean="0">
                <a:sym typeface="Wingdings"/>
              </a:rPr>
              <a:t>de Vichy</a:t>
            </a:r>
            <a:r>
              <a:rPr lang="es-ES" b="1" baseline="30000" dirty="0" smtClean="0">
                <a:sym typeface="Wingdings"/>
              </a:rPr>
              <a:t>(*)(1)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Junio.40 Inicio Batalla Aérea de Inglaterra.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Papel de </a:t>
            </a:r>
            <a:r>
              <a:rPr lang="es-ES" b="1" dirty="0" smtClean="0">
                <a:sym typeface="Wingdings"/>
              </a:rPr>
              <a:t>RAF</a:t>
            </a:r>
            <a:r>
              <a:rPr lang="es-ES" b="1" baseline="30000" dirty="0" smtClean="0">
                <a:sym typeface="Wingdings"/>
              </a:rPr>
              <a:t>(*)</a:t>
            </a:r>
            <a:r>
              <a:rPr lang="es-ES" dirty="0" smtClean="0">
                <a:sym typeface="Wingdings"/>
              </a:rPr>
              <a:t> y </a:t>
            </a:r>
            <a:r>
              <a:rPr lang="es-ES" b="1" dirty="0" err="1" smtClean="0">
                <a:sym typeface="Wingdings"/>
              </a:rPr>
              <a:t>Lutwaffe</a:t>
            </a:r>
            <a:r>
              <a:rPr lang="es-ES" b="1" baseline="30000" dirty="0" smtClean="0">
                <a:sym typeface="Wingdings"/>
              </a:rPr>
              <a:t>(*)</a:t>
            </a:r>
            <a:endParaRPr lang="es-ES" b="1" baseline="30000" dirty="0" smtClean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006" y="3522129"/>
            <a:ext cx="2860061" cy="3250333"/>
          </a:xfrm>
          <a:prstGeom prst="rect">
            <a:avLst/>
          </a:prstGeom>
        </p:spPr>
      </p:pic>
      <p:cxnSp>
        <p:nvCxnSpPr>
          <p:cNvPr id="9" name="Conector angular 8"/>
          <p:cNvCxnSpPr>
            <a:stCxn id="4" idx="1"/>
            <a:endCxn id="5" idx="1"/>
          </p:cNvCxnSpPr>
          <p:nvPr/>
        </p:nvCxnSpPr>
        <p:spPr>
          <a:xfrm rot="10800000" flipH="1" flipV="1">
            <a:off x="474133" y="1573203"/>
            <a:ext cx="16933" cy="714235"/>
          </a:xfrm>
          <a:prstGeom prst="bentConnector3">
            <a:avLst>
              <a:gd name="adj1" fmla="val -1350027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angular 10"/>
          <p:cNvCxnSpPr>
            <a:stCxn id="4" idx="1"/>
            <a:endCxn id="6" idx="1"/>
          </p:cNvCxnSpPr>
          <p:nvPr/>
        </p:nvCxnSpPr>
        <p:spPr>
          <a:xfrm rot="10800000" flipH="1" flipV="1">
            <a:off x="474133" y="1573204"/>
            <a:ext cx="16933" cy="2784396"/>
          </a:xfrm>
          <a:prstGeom prst="bentConnector3">
            <a:avLst>
              <a:gd name="adj1" fmla="val -1350027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491067" y="5834390"/>
            <a:ext cx="466025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457200" indent="-457200">
              <a:buAutoNum type="arabicParenBoth"/>
            </a:pPr>
            <a:r>
              <a:rPr lang="es-ES" sz="1400" dirty="0" smtClean="0"/>
              <a:t>Se creó un gobierno de la “Francia Libre” en </a:t>
            </a:r>
            <a:r>
              <a:rPr lang="es-ES" sz="1400" dirty="0" err="1" smtClean="0"/>
              <a:t>G.Bretaña</a:t>
            </a:r>
            <a:r>
              <a:rPr lang="es-ES" sz="1400" dirty="0" smtClean="0"/>
              <a:t>.</a:t>
            </a:r>
          </a:p>
          <a:p>
            <a:r>
              <a:rPr lang="es-ES" sz="1400" dirty="0" smtClean="0"/>
              <a:t>Papel de Charles De Gaulle</a:t>
            </a:r>
          </a:p>
        </p:txBody>
      </p:sp>
    </p:spTree>
    <p:extLst>
      <p:ext uri="{BB962C8B-B14F-4D97-AF65-F5344CB8AC3E}">
        <p14:creationId xmlns:p14="http://schemas.microsoft.com/office/powerpoint/2010/main" val="7529172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74134" y="1388538"/>
            <a:ext cx="3852287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dirty="0" smtClean="0"/>
              <a:t>5.1. Triunfos del “Eje” (1939-1942) (..2)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491067" y="1947360"/>
            <a:ext cx="8398933" cy="341632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b="1" dirty="0" smtClean="0"/>
              <a:t>Frente Oriental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Oct.40</a:t>
            </a:r>
            <a:r>
              <a:rPr lang="es-ES" dirty="0" smtClean="0">
                <a:sym typeface="Wingdings"/>
              </a:rPr>
              <a:t> Desde Albania, Italia ataca a </a:t>
            </a:r>
            <a:r>
              <a:rPr lang="es-ES" b="1" dirty="0" smtClean="0">
                <a:sym typeface="Wingdings"/>
              </a:rPr>
              <a:t>Grecia</a:t>
            </a:r>
            <a:r>
              <a:rPr lang="es-ES" dirty="0" smtClean="0">
                <a:sym typeface="Wingdings"/>
              </a:rPr>
              <a:t>, sin éxito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Nov.40-Abril.41 Ocupación de </a:t>
            </a:r>
            <a:r>
              <a:rPr lang="es-ES" b="1" dirty="0" smtClean="0">
                <a:sym typeface="Wingdings"/>
              </a:rPr>
              <a:t>Yugoslavia</a:t>
            </a:r>
            <a:r>
              <a:rPr lang="es-ES" dirty="0" smtClean="0">
                <a:sym typeface="Wingdings"/>
              </a:rPr>
              <a:t>  desmembramiento del País: Croacia, Serbia.. </a:t>
            </a:r>
            <a:r>
              <a:rPr lang="es-ES" baseline="30000" dirty="0" smtClean="0">
                <a:sym typeface="Wingdings"/>
              </a:rPr>
              <a:t>(1)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Abril.41 Ocupación de</a:t>
            </a:r>
            <a:r>
              <a:rPr lang="es-ES" b="1" dirty="0" smtClean="0">
                <a:sym typeface="Wingdings"/>
              </a:rPr>
              <a:t> Grecia </a:t>
            </a:r>
            <a:r>
              <a:rPr lang="es-ES" dirty="0" smtClean="0">
                <a:sym typeface="Wingdings"/>
              </a:rPr>
              <a:t>y </a:t>
            </a:r>
            <a:r>
              <a:rPr lang="es-ES" b="1" dirty="0" smtClean="0">
                <a:sym typeface="Wingdings"/>
              </a:rPr>
              <a:t>Creta</a:t>
            </a:r>
            <a:r>
              <a:rPr lang="es-ES" dirty="0" smtClean="0">
                <a:sym typeface="Wingdings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Junio.41 Operación </a:t>
            </a:r>
            <a:r>
              <a:rPr lang="es-ES" b="1" dirty="0" err="1" smtClean="0">
                <a:sym typeface="Wingdings"/>
              </a:rPr>
              <a:t>Barbarroja</a:t>
            </a:r>
            <a:r>
              <a:rPr lang="es-ES" b="1" baseline="30000" dirty="0" smtClean="0">
                <a:sym typeface="Wingdings"/>
              </a:rPr>
              <a:t>(*)</a:t>
            </a:r>
            <a:r>
              <a:rPr lang="es-ES" dirty="0" smtClean="0">
                <a:sym typeface="Wingdings"/>
              </a:rPr>
              <a:t>: Invasión de la URSS.</a:t>
            </a:r>
          </a:p>
          <a:p>
            <a:pPr marL="742950" lvl="1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Avance en tres direcciones: </a:t>
            </a:r>
            <a:r>
              <a:rPr lang="es-ES" b="1" dirty="0" smtClean="0">
                <a:sym typeface="Wingdings"/>
              </a:rPr>
              <a:t>Moscú</a:t>
            </a:r>
            <a:r>
              <a:rPr lang="es-ES" dirty="0" smtClean="0">
                <a:sym typeface="Wingdings"/>
              </a:rPr>
              <a:t> (centro), </a:t>
            </a:r>
            <a:r>
              <a:rPr lang="es-ES" b="1" dirty="0" smtClean="0">
                <a:sym typeface="Wingdings"/>
              </a:rPr>
              <a:t>Leningrado</a:t>
            </a:r>
            <a:r>
              <a:rPr lang="es-ES" dirty="0" smtClean="0">
                <a:sym typeface="Wingdings"/>
              </a:rPr>
              <a:t> (Norte), </a:t>
            </a:r>
            <a:r>
              <a:rPr lang="es-ES" b="1" dirty="0" err="1" smtClean="0">
                <a:sym typeface="Wingdings"/>
              </a:rPr>
              <a:t>Stalingrado</a:t>
            </a:r>
            <a:r>
              <a:rPr lang="es-ES" dirty="0" smtClean="0">
                <a:sym typeface="Wingdings"/>
              </a:rPr>
              <a:t> (sur)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Abril.42-Nov.42 continúa invasión de la URSS hacia </a:t>
            </a:r>
            <a:r>
              <a:rPr lang="es-ES" dirty="0" err="1" smtClean="0">
                <a:sym typeface="Wingdings"/>
              </a:rPr>
              <a:t>Stalingrado</a:t>
            </a:r>
            <a:r>
              <a:rPr lang="es-ES" dirty="0" smtClean="0">
                <a:sym typeface="Wingdings"/>
              </a:rPr>
              <a:t> y </a:t>
            </a:r>
            <a:r>
              <a:rPr lang="es-ES" b="1" dirty="0" smtClean="0">
                <a:sym typeface="Wingdings"/>
              </a:rPr>
              <a:t>el Cáucaso </a:t>
            </a:r>
            <a:r>
              <a:rPr lang="es-ES" dirty="0" smtClean="0">
                <a:sym typeface="Wingdings"/>
              </a:rPr>
              <a:t>(región petrolífera).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Enero.43 </a:t>
            </a:r>
            <a:r>
              <a:rPr lang="es-ES" b="1" dirty="0" smtClean="0">
                <a:sym typeface="Wingdings"/>
                <a:hlinkClick r:id="rId2" action="ppaction://hlinksldjump"/>
              </a:rPr>
              <a:t>Máxima expansión oriental</a:t>
            </a:r>
            <a:r>
              <a:rPr lang="es-ES" dirty="0" smtClean="0">
                <a:sym typeface="Wingdings"/>
              </a:rPr>
              <a:t>. </a:t>
            </a:r>
            <a:r>
              <a:rPr lang="es-ES" b="1" dirty="0" smtClean="0">
                <a:sym typeface="Wingdings"/>
              </a:rPr>
              <a:t>Derrota alemana </a:t>
            </a:r>
            <a:r>
              <a:rPr lang="es-ES" dirty="0" smtClean="0">
                <a:sym typeface="Wingdings"/>
              </a:rPr>
              <a:t>(VI ejército de Von </a:t>
            </a:r>
            <a:r>
              <a:rPr lang="es-ES" dirty="0" err="1" smtClean="0">
                <a:sym typeface="Wingdings"/>
              </a:rPr>
              <a:t>Paulus</a:t>
            </a:r>
            <a:r>
              <a:rPr lang="es-ES" dirty="0" smtClean="0">
                <a:sym typeface="Wingdings"/>
              </a:rPr>
              <a:t>) en </a:t>
            </a:r>
            <a:r>
              <a:rPr lang="es-ES" b="1" dirty="0" err="1" smtClean="0">
                <a:sym typeface="Wingdings"/>
              </a:rPr>
              <a:t>Stalingrado</a:t>
            </a:r>
            <a:r>
              <a:rPr lang="es-ES" dirty="0" smtClean="0">
                <a:sym typeface="Wingdings"/>
              </a:rPr>
              <a:t> cambio signo de la guerra.</a:t>
            </a:r>
            <a:endParaRPr lang="es-ES" dirty="0" smtClean="0"/>
          </a:p>
        </p:txBody>
      </p:sp>
      <p:sp>
        <p:nvSpPr>
          <p:cNvPr id="5" name="Botón de acción: Hacia delante o Siguiente 4">
            <a:hlinkClick r:id="rId2" action="ppaction://hlinksldjump" highlightClick="1"/>
          </p:cNvPr>
          <p:cNvSpPr/>
          <p:nvPr/>
        </p:nvSpPr>
        <p:spPr>
          <a:xfrm>
            <a:off x="8094133" y="5740408"/>
            <a:ext cx="360000" cy="360000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8003705" y="6045207"/>
            <a:ext cx="607859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1200" dirty="0" smtClean="0"/>
              <a:t>Mapas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91067" y="5586519"/>
            <a:ext cx="463460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1400" dirty="0" smtClean="0"/>
              <a:t>(1) Se inicia la guerrilla pro-comunista en Yugoslavia de </a:t>
            </a:r>
            <a:r>
              <a:rPr lang="es-ES" sz="1400" b="1" dirty="0" err="1" smtClean="0"/>
              <a:t>J.Tito</a:t>
            </a:r>
            <a:endParaRPr lang="es-ES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39716141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none" rtlCol="0">
        <a:spAutoFit/>
      </a:bodyPr>
      <a:lstStyle>
        <a:defPPr>
          <a:defRPr sz="20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7703</TotalTime>
  <Words>1505</Words>
  <Application>Microsoft Macintosh PowerPoint</Application>
  <PresentationFormat>Presentación en pantalla (4:3)</PresentationFormat>
  <Paragraphs>158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>Generalitat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Ildefonso</dc:creator>
  <cp:keywords/>
  <dc:description/>
  <cp:lastModifiedBy>Ildefonso</cp:lastModifiedBy>
  <cp:revision>378</cp:revision>
  <cp:lastPrinted>2015-02-17T16:06:43Z</cp:lastPrinted>
  <dcterms:created xsi:type="dcterms:W3CDTF">2014-09-15T10:17:07Z</dcterms:created>
  <dcterms:modified xsi:type="dcterms:W3CDTF">2016-04-07T15:18:42Z</dcterms:modified>
  <cp:category/>
</cp:coreProperties>
</file>