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70" r:id="rId9"/>
    <p:sldId id="271" r:id="rId10"/>
    <p:sldId id="272" r:id="rId11"/>
    <p:sldId id="273" r:id="rId12"/>
    <p:sldId id="260" r:id="rId13"/>
    <p:sldId id="264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z+LytxZlgfR81KezHk84g==" hashData="5wZnWO9qbazOZ97HrKpW3EKYAY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2" autoAdjust="0"/>
  </p:normalViewPr>
  <p:slideViewPr>
    <p:cSldViewPr snapToGrid="0" snapToObjects="1">
      <p:cViewPr>
        <p:scale>
          <a:sx n="75" d="100"/>
          <a:sy n="75" d="100"/>
        </p:scale>
        <p:origin x="-89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7BC9-736D-1442-8D13-FA9AE222C793}" type="datetimeFigureOut">
              <a:rPr lang="es-ES" smtClean="0"/>
              <a:t>5/5/16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FA3D3-C7AF-1E4E-A1FA-52B3D72E28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6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89761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8772A-CA25-D340-A12F-B95BC3733245}" type="datetimeFigureOut">
              <a:rPr lang="es-ES" smtClean="0"/>
              <a:t>5/5/16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3EAB5-7FAE-C447-AD18-6439D0E4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58102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8772A-CA25-D340-A12F-B95BC3733245}" type="datetimeFigureOut">
              <a:rPr lang="es-ES" smtClean="0"/>
              <a:t>5/5/16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3EAB5-7FAE-C447-AD18-6439D0E4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64152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236014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8772A-CA25-D340-A12F-B95BC3733245}" type="datetimeFigureOut">
              <a:rPr lang="es-ES" smtClean="0"/>
              <a:t>5/5/16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3EAB5-7FAE-C447-AD18-6439D0E4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0662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8772A-CA25-D340-A12F-B95BC3733245}" type="datetimeFigureOut">
              <a:rPr lang="es-ES" smtClean="0"/>
              <a:t>5/5/16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3EAB5-7FAE-C447-AD18-6439D0E4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118620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8772A-CA25-D340-A12F-B95BC3733245}" type="datetimeFigureOut">
              <a:rPr lang="es-ES" smtClean="0"/>
              <a:t>5/5/16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3EAB5-7FAE-C447-AD18-6439D0E4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327518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8772A-CA25-D340-A12F-B95BC3733245}" type="datetimeFigureOut">
              <a:rPr lang="es-ES" smtClean="0"/>
              <a:t>5/5/16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3EAB5-7FAE-C447-AD18-6439D0E4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951305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8772A-CA25-D340-A12F-B95BC3733245}" type="datetimeFigureOut">
              <a:rPr lang="es-ES" smtClean="0"/>
              <a:t>5/5/16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3EAB5-7FAE-C447-AD18-6439D0E4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773618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8772A-CA25-D340-A12F-B95BC3733245}" type="datetimeFigureOut">
              <a:rPr lang="es-ES" smtClean="0"/>
              <a:t>5/5/16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3EAB5-7FAE-C447-AD18-6439D0E4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764157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8772A-CA25-D340-A12F-B95BC3733245}" type="datetimeFigureOut">
              <a:rPr lang="es-ES" smtClean="0"/>
              <a:t>5/5/16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3EAB5-7FAE-C447-AD18-6439D0E4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373944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0" y="-14288"/>
            <a:ext cx="9144000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ea typeface="+mn-ea"/>
                <a:cs typeface="+mn-cs"/>
              </a:rPr>
              <a:t>Hª del Mundo Contemporáneo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1720467" y="302476"/>
            <a:ext cx="614971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Tema 10:</a:t>
            </a:r>
            <a:r>
              <a:rPr lang="es-ES" sz="20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 mundo bipolar. La Guerra Fría. (1945-1991)</a:t>
            </a:r>
            <a:endParaRPr lang="es-E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8"/>
          <p:cNvSpPr txBox="1">
            <a:spLocks noChangeArrowheads="1"/>
          </p:cNvSpPr>
          <p:nvPr userDrawn="1"/>
        </p:nvSpPr>
        <p:spPr bwMode="auto">
          <a:xfrm>
            <a:off x="8466138" y="14288"/>
            <a:ext cx="6778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900" dirty="0" smtClean="0"/>
              <a:t>© </a:t>
            </a:r>
            <a:r>
              <a:rPr lang="es-ES" sz="900" dirty="0" err="1" smtClean="0"/>
              <a:t>I.Suárez</a:t>
            </a:r>
            <a:endParaRPr lang="es-ES" sz="900" dirty="0" smtClean="0"/>
          </a:p>
        </p:txBody>
      </p:sp>
    </p:spTree>
    <p:extLst>
      <p:ext uri="{BB962C8B-B14F-4D97-AF65-F5344CB8AC3E}">
        <p14:creationId xmlns:p14="http://schemas.microsoft.com/office/powerpoint/2010/main" val="41684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hyperlink" Target="https://youtu.be/KrMqUeHz_-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s://www.youtube.com/watch?v=DYs7bUPMPGk" TargetMode="External"/><Relationship Id="rId5" Type="http://schemas.openxmlformats.org/officeDocument/2006/relationships/image" Target="../media/image30.png"/><Relationship Id="rId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youtube.com/watch?v=cp_GTFWFoG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slide" Target="slide16.xml"/><Relationship Id="rId5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hyperlink" Target="https://www.youtube.com/watch?v=KD6PPld4e7c&amp;index=27&amp;list=RDs-qiF1jLZJ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kuqcBJkm8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7" descr="https://encrypted-tbn3.gstatic.com/images?q=tbn:ANd9GcSmt3OzIdO24vSX1dxkrU00bDw2RzPRdb-NLGYY0jVh3BWP8mO1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7" name="AutoShape 9" descr="https://encrypted-tbn3.gstatic.com/images?q=tbn:ANd9GcSmt3OzIdO24vSX1dxkrU00bDw2RzPRdb-NLGYY0jVh3BWP8mO1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 descr="imagen_tem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762001"/>
            <a:ext cx="7738534" cy="5803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9334" y="829754"/>
            <a:ext cx="3132666" cy="35394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700" dirty="0" smtClean="0"/>
              <a:t>4.1 Fases de la Descolonización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94266" y="1320813"/>
            <a:ext cx="8060267" cy="53553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Hasta la década de los 60 (S,SE de </a:t>
            </a:r>
            <a:r>
              <a:rPr lang="es-ES" b="1" dirty="0" err="1" smtClean="0"/>
              <a:t>Ásia</a:t>
            </a:r>
            <a:r>
              <a:rPr lang="es-ES" b="1" dirty="0" smtClean="0"/>
              <a:t>, N de África)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Caso India-Paquistán (1947)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Personaje: </a:t>
            </a:r>
            <a:r>
              <a:rPr lang="es-ES" b="1" dirty="0" err="1" smtClean="0"/>
              <a:t>Gandi</a:t>
            </a:r>
            <a:r>
              <a:rPr lang="es-ES" b="1" baseline="30000" dirty="0" smtClean="0"/>
              <a:t>(*)</a:t>
            </a:r>
            <a:r>
              <a:rPr lang="es-ES" dirty="0" smtClean="0">
                <a:sym typeface="Wingdings"/>
              </a:rPr>
              <a:t> “Resistencia Pasiva”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Paquistán Oriental </a:t>
            </a:r>
            <a:r>
              <a:rPr lang="es-ES" b="1" dirty="0" smtClean="0">
                <a:sym typeface="Wingdings"/>
              </a:rPr>
              <a:t>Bangladesh</a:t>
            </a:r>
            <a:r>
              <a:rPr lang="es-ES" dirty="0" smtClean="0">
                <a:sym typeface="Wingdings"/>
              </a:rPr>
              <a:t> (1971)</a:t>
            </a:r>
          </a:p>
          <a:p>
            <a:pPr marL="1200150" lvl="2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Mundo Árabe</a:t>
            </a:r>
            <a:r>
              <a:rPr lang="es-ES" dirty="0" smtClean="0">
                <a:sym typeface="Wingdings"/>
              </a:rPr>
              <a:t>:</a:t>
            </a:r>
          </a:p>
          <a:p>
            <a:pPr marL="1657350" lvl="3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Independencia de </a:t>
            </a:r>
            <a:r>
              <a:rPr lang="es-ES" b="1" dirty="0" smtClean="0">
                <a:sym typeface="Wingdings"/>
              </a:rPr>
              <a:t>Egipto</a:t>
            </a:r>
            <a:r>
              <a:rPr lang="es-ES" dirty="0" smtClean="0">
                <a:sym typeface="Wingdings"/>
              </a:rPr>
              <a:t> (1952)</a:t>
            </a:r>
          </a:p>
          <a:p>
            <a:pPr marL="2114550" lvl="4" indent="-285750">
              <a:buFont typeface="Arial"/>
              <a:buChar char="•"/>
            </a:pPr>
            <a:r>
              <a:rPr lang="es-ES" b="1" dirty="0" err="1" smtClean="0">
                <a:sym typeface="Wingdings"/>
              </a:rPr>
              <a:t>Nasser</a:t>
            </a:r>
            <a:r>
              <a:rPr lang="es-ES" dirty="0" smtClean="0">
                <a:sym typeface="Wingdings"/>
              </a:rPr>
              <a:t>. Nacionalización del </a:t>
            </a:r>
            <a:r>
              <a:rPr lang="es-ES" b="1" dirty="0" smtClean="0">
                <a:sym typeface="Wingdings"/>
              </a:rPr>
              <a:t>Canal de Suez</a:t>
            </a:r>
            <a:r>
              <a:rPr lang="es-ES" b="1" baseline="30000" dirty="0" smtClean="0">
                <a:sym typeface="Wingdings"/>
              </a:rPr>
              <a:t>(*</a:t>
            </a:r>
            <a:r>
              <a:rPr lang="es-ES" baseline="30000" dirty="0" smtClean="0">
                <a:sym typeface="Wingdings"/>
              </a:rPr>
              <a:t>)</a:t>
            </a:r>
            <a:r>
              <a:rPr lang="es-ES" dirty="0" smtClean="0">
                <a:sym typeface="Wingdings"/>
              </a:rPr>
              <a:t>, 1956</a:t>
            </a:r>
          </a:p>
          <a:p>
            <a:pPr marL="1657350" lvl="3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Cuestión Palestina-Israelí</a:t>
            </a:r>
            <a:r>
              <a:rPr lang="es-ES" dirty="0" smtClean="0">
                <a:sym typeface="Wingdings"/>
              </a:rPr>
              <a:t>:</a:t>
            </a:r>
          </a:p>
          <a:p>
            <a:pPr marL="2114550" lvl="4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Diáspora</a:t>
            </a:r>
            <a:r>
              <a:rPr lang="es-ES" b="1" baseline="30000" dirty="0">
                <a:sym typeface="Wingdings"/>
              </a:rPr>
              <a:t>(*</a:t>
            </a:r>
            <a:r>
              <a:rPr lang="es-ES" b="1" baseline="30000" dirty="0" smtClean="0">
                <a:sym typeface="Wingdings"/>
              </a:rPr>
              <a:t>)</a:t>
            </a:r>
            <a:r>
              <a:rPr lang="es-ES" dirty="0" smtClean="0">
                <a:sym typeface="Wingdings"/>
              </a:rPr>
              <a:t> (Emperador Tito, siglo I </a:t>
            </a:r>
            <a:r>
              <a:rPr lang="es-ES" dirty="0" err="1" smtClean="0">
                <a:sym typeface="Wingdings"/>
              </a:rPr>
              <a:t>dC</a:t>
            </a:r>
            <a:r>
              <a:rPr lang="es-ES" dirty="0" smtClean="0">
                <a:sym typeface="Wingdings"/>
              </a:rPr>
              <a:t>)</a:t>
            </a:r>
          </a:p>
          <a:p>
            <a:pPr marL="2114550" lvl="4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Sionismo</a:t>
            </a:r>
            <a:r>
              <a:rPr lang="es-ES" b="1" baseline="30000" dirty="0" smtClean="0">
                <a:sym typeface="Wingdings"/>
              </a:rPr>
              <a:t>(*)</a:t>
            </a:r>
          </a:p>
          <a:p>
            <a:pPr marL="2114550" lvl="4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Declaración de </a:t>
            </a:r>
            <a:r>
              <a:rPr lang="es-ES" b="1" dirty="0" err="1" smtClean="0">
                <a:sym typeface="Wingdings"/>
              </a:rPr>
              <a:t>Balfour</a:t>
            </a:r>
            <a:r>
              <a:rPr lang="es-ES" b="1" dirty="0" smtClean="0">
                <a:sym typeface="Wingdings"/>
              </a:rPr>
              <a:t> </a:t>
            </a:r>
            <a:r>
              <a:rPr lang="es-ES" b="1" baseline="30000" dirty="0" smtClean="0">
                <a:sym typeface="Wingdings"/>
              </a:rPr>
              <a:t>(*)</a:t>
            </a:r>
          </a:p>
          <a:p>
            <a:pPr marL="2114550" lvl="4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Guerras árabe-israelíes:</a:t>
            </a:r>
          </a:p>
          <a:p>
            <a:pPr marL="2114550" lvl="4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1949, 1956, </a:t>
            </a:r>
            <a:r>
              <a:rPr lang="es-ES" b="1" dirty="0" smtClean="0">
                <a:sym typeface="Wingdings"/>
              </a:rPr>
              <a:t>Seis Días</a:t>
            </a:r>
            <a:r>
              <a:rPr lang="es-ES" dirty="0" smtClean="0">
                <a:sym typeface="Wingdings"/>
              </a:rPr>
              <a:t>(1967), </a:t>
            </a:r>
            <a:r>
              <a:rPr lang="es-ES" b="1" dirty="0" err="1" smtClean="0">
                <a:sym typeface="Wingdings"/>
              </a:rPr>
              <a:t>Yom</a:t>
            </a:r>
            <a:r>
              <a:rPr lang="es-ES" b="1" dirty="0" smtClean="0">
                <a:sym typeface="Wingdings"/>
              </a:rPr>
              <a:t> </a:t>
            </a:r>
            <a:r>
              <a:rPr lang="es-ES" b="1" dirty="0" err="1" smtClean="0">
                <a:sym typeface="Wingdings"/>
              </a:rPr>
              <a:t>Kippur</a:t>
            </a:r>
            <a:r>
              <a:rPr lang="es-ES" dirty="0" smtClean="0">
                <a:sym typeface="Wingdings"/>
              </a:rPr>
              <a:t>(1973), </a:t>
            </a:r>
            <a:r>
              <a:rPr lang="es-ES" b="1" dirty="0" smtClean="0">
                <a:sym typeface="Wingdings"/>
              </a:rPr>
              <a:t>Líbano</a:t>
            </a:r>
            <a:r>
              <a:rPr lang="es-ES" dirty="0" smtClean="0">
                <a:sym typeface="Wingdings"/>
              </a:rPr>
              <a:t> (2: 1978,2006)</a:t>
            </a:r>
          </a:p>
          <a:p>
            <a:pPr marL="1657350" lvl="3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Independencia y guerra de </a:t>
            </a:r>
            <a:r>
              <a:rPr lang="es-ES" b="1" dirty="0" smtClean="0">
                <a:sym typeface="Wingdings"/>
              </a:rPr>
              <a:t>Argelia</a:t>
            </a:r>
            <a:r>
              <a:rPr lang="es-ES" dirty="0" smtClean="0">
                <a:sym typeface="Wingdings"/>
              </a:rPr>
              <a:t>, 1959-1962.</a:t>
            </a:r>
          </a:p>
          <a:p>
            <a:pPr marL="1657350" lvl="3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Independencia de</a:t>
            </a:r>
            <a:r>
              <a:rPr lang="es-ES" b="1" dirty="0" smtClean="0">
                <a:sym typeface="Wingdings"/>
              </a:rPr>
              <a:t> Marruecos</a:t>
            </a:r>
            <a:r>
              <a:rPr lang="es-ES" dirty="0" smtClean="0">
                <a:sym typeface="Wingdings"/>
              </a:rPr>
              <a:t>, 1956</a:t>
            </a:r>
          </a:p>
          <a:p>
            <a:pPr marL="1657350" lvl="3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“Guerra de </a:t>
            </a:r>
            <a:r>
              <a:rPr lang="es-ES" b="1" dirty="0" err="1" smtClean="0">
                <a:sym typeface="Wingdings"/>
              </a:rPr>
              <a:t>Sidi</a:t>
            </a:r>
            <a:r>
              <a:rPr lang="es-ES" b="1" dirty="0" smtClean="0">
                <a:sym typeface="Wingdings"/>
              </a:rPr>
              <a:t> </a:t>
            </a:r>
            <a:r>
              <a:rPr lang="es-ES" b="1" dirty="0" err="1" smtClean="0">
                <a:sym typeface="Wingdings"/>
              </a:rPr>
              <a:t>Ifni</a:t>
            </a:r>
            <a:r>
              <a:rPr lang="es-ES" dirty="0" smtClean="0">
                <a:sym typeface="Wingdings"/>
              </a:rPr>
              <a:t>, 1957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Década de los años 1960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El resto de </a:t>
            </a:r>
            <a:r>
              <a:rPr lang="es-ES" b="1" dirty="0" smtClean="0">
                <a:sym typeface="Wingdings"/>
              </a:rPr>
              <a:t>África</a:t>
            </a:r>
            <a:endParaRPr lang="es-ES" b="1" dirty="0" smtClean="0"/>
          </a:p>
        </p:txBody>
      </p:sp>
      <p:cxnSp>
        <p:nvCxnSpPr>
          <p:cNvPr id="6" name="Conector angular 5"/>
          <p:cNvCxnSpPr>
            <a:stCxn id="2" idx="1"/>
            <a:endCxn id="3" idx="1"/>
          </p:cNvCxnSpPr>
          <p:nvPr/>
        </p:nvCxnSpPr>
        <p:spPr>
          <a:xfrm rot="10800000" flipH="1" flipV="1">
            <a:off x="169334" y="1006726"/>
            <a:ext cx="524932" cy="2991744"/>
          </a:xfrm>
          <a:prstGeom prst="bentConnector3">
            <a:avLst>
              <a:gd name="adj1" fmla="val -17742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745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846666"/>
            <a:ext cx="3762019" cy="25357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934" y="846666"/>
            <a:ext cx="2556933" cy="25569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66" y="842433"/>
            <a:ext cx="1920875" cy="25611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" y="3821539"/>
            <a:ext cx="3762019" cy="26387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616" y="3821539"/>
            <a:ext cx="3541925" cy="2929467"/>
          </a:xfrm>
          <a:prstGeom prst="rect">
            <a:avLst/>
          </a:prstGeom>
        </p:spPr>
      </p:pic>
      <p:sp>
        <p:nvSpPr>
          <p:cNvPr id="7" name="Botón de acción: Película 6">
            <a:hlinkClick r:id="rId7" highlightClick="1"/>
          </p:cNvPr>
          <p:cNvSpPr/>
          <p:nvPr/>
        </p:nvSpPr>
        <p:spPr>
          <a:xfrm>
            <a:off x="8483541" y="5892800"/>
            <a:ext cx="252000" cy="252000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1785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27100"/>
            <a:ext cx="8382000" cy="5003800"/>
          </a:xfrm>
          <a:prstGeom prst="rect">
            <a:avLst/>
          </a:prstGeom>
        </p:spPr>
      </p:pic>
      <p:sp>
        <p:nvSpPr>
          <p:cNvPr id="3" name="Botón de acción: Hacia atrás o Anterior 2">
            <a:hlinkClick r:id="rId3" action="ppaction://hlinksldjump" highlightClick="1"/>
          </p:cNvPr>
          <p:cNvSpPr/>
          <p:nvPr/>
        </p:nvSpPr>
        <p:spPr>
          <a:xfrm>
            <a:off x="4284133" y="6096000"/>
            <a:ext cx="252000" cy="252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299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569"/>
            <a:ext cx="9144000" cy="4991100"/>
          </a:xfrm>
          <a:prstGeom prst="rect">
            <a:avLst/>
          </a:prstGeom>
        </p:spPr>
      </p:pic>
      <p:sp>
        <p:nvSpPr>
          <p:cNvPr id="3" name="Botón de acción: Hacia atrás o Anterior 2">
            <a:hlinkClick r:id="rId3" action="ppaction://hlinksldjump" highlightClick="1"/>
          </p:cNvPr>
          <p:cNvSpPr/>
          <p:nvPr/>
        </p:nvSpPr>
        <p:spPr>
          <a:xfrm>
            <a:off x="4284133" y="6214531"/>
            <a:ext cx="252000" cy="252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402791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1710267"/>
            <a:ext cx="1613771" cy="16744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67" y="836214"/>
            <a:ext cx="7382933" cy="60217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6" y="3505199"/>
            <a:ext cx="1613771" cy="2241349"/>
          </a:xfrm>
          <a:prstGeom prst="rect">
            <a:avLst/>
          </a:prstGeom>
        </p:spPr>
      </p:pic>
      <p:sp>
        <p:nvSpPr>
          <p:cNvPr id="5" name="Botón de acción: Hacia atrás o Anterior 4">
            <a:hlinkClick r:id="rId5" action="ppaction://hlinksldjump" highlightClick="1"/>
          </p:cNvPr>
          <p:cNvSpPr/>
          <p:nvPr/>
        </p:nvSpPr>
        <p:spPr>
          <a:xfrm>
            <a:off x="135467" y="6340531"/>
            <a:ext cx="252000" cy="252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041084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70" y="752912"/>
            <a:ext cx="8619067" cy="5967591"/>
          </a:xfrm>
          <a:prstGeom prst="rect">
            <a:avLst/>
          </a:prstGeom>
        </p:spPr>
      </p:pic>
      <p:sp>
        <p:nvSpPr>
          <p:cNvPr id="3" name="Botón de acción: Hacia atrás o Anterior 2">
            <a:hlinkClick r:id="rId3" action="ppaction://hlinksldjump" highlightClick="1"/>
          </p:cNvPr>
          <p:cNvSpPr/>
          <p:nvPr/>
        </p:nvSpPr>
        <p:spPr>
          <a:xfrm>
            <a:off x="135467" y="6340531"/>
            <a:ext cx="252000" cy="252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444231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" y="751224"/>
            <a:ext cx="4631267" cy="38836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933" y="3755432"/>
            <a:ext cx="4301067" cy="31025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867" y="751224"/>
            <a:ext cx="4284133" cy="321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" y="4634872"/>
            <a:ext cx="2970319" cy="2223127"/>
          </a:xfrm>
          <a:prstGeom prst="rect">
            <a:avLst/>
          </a:prstGeom>
        </p:spPr>
      </p:pic>
      <p:sp>
        <p:nvSpPr>
          <p:cNvPr id="6" name="Botón de acción: Hacia atrás o Anterior 5">
            <a:hlinkClick r:id="rId6" action="ppaction://hlinksldjump" highlightClick="1"/>
          </p:cNvPr>
          <p:cNvSpPr/>
          <p:nvPr/>
        </p:nvSpPr>
        <p:spPr>
          <a:xfrm>
            <a:off x="3556001" y="6195595"/>
            <a:ext cx="252000" cy="252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982732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46665"/>
            <a:ext cx="5371480" cy="55710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846665"/>
            <a:ext cx="3048000" cy="37465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42900" y="6488668"/>
            <a:ext cx="557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4"/>
              </a:rPr>
              <a:t>Canción Comandante Che Guevara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4670366"/>
            <a:ext cx="3246967" cy="1818302"/>
          </a:xfrm>
          <a:prstGeom prst="rect">
            <a:avLst/>
          </a:prstGeom>
        </p:spPr>
      </p:pic>
      <p:sp>
        <p:nvSpPr>
          <p:cNvPr id="6" name="Botón de acción: Hacia atrás o Anterior 5">
            <a:hlinkClick r:id="rId6" action="ppaction://hlinksldjump" highlightClick="1"/>
          </p:cNvPr>
          <p:cNvSpPr/>
          <p:nvPr/>
        </p:nvSpPr>
        <p:spPr>
          <a:xfrm>
            <a:off x="4605868" y="6502395"/>
            <a:ext cx="252000" cy="252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565924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809" y="1303865"/>
            <a:ext cx="9067459" cy="28623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b="1" dirty="0" smtClean="0"/>
              <a:t>Derrota del fascismo</a:t>
            </a:r>
            <a:r>
              <a:rPr lang="es-ES" sz="2000" dirty="0" smtClean="0">
                <a:sym typeface="Wingdings"/>
              </a:rPr>
              <a:t> excepciones España y algunos países sudamericanos.</a:t>
            </a:r>
          </a:p>
          <a:p>
            <a:pPr marL="342900" indent="-342900">
              <a:buFont typeface="Arial"/>
              <a:buChar char="•"/>
            </a:pPr>
            <a:r>
              <a:rPr lang="es-ES" sz="2000" b="1" dirty="0" smtClean="0">
                <a:sym typeface="Wingdings"/>
              </a:rPr>
              <a:t>Triunfo de los aliados </a:t>
            </a:r>
            <a:r>
              <a:rPr lang="es-ES" sz="2000" dirty="0" smtClean="0">
                <a:sym typeface="Wingdings"/>
              </a:rPr>
              <a:t>con  dos modelos políticos, sociales y económicos: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 smtClean="0">
                <a:sym typeface="Wingdings"/>
              </a:rPr>
              <a:t>1.-Capitalismo, parlamentarismo, democracias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 smtClean="0">
                <a:sym typeface="Wingdings"/>
              </a:rPr>
              <a:t>2.-Comunismo, “dictadura” del proletariado, Totalitarismo.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 smtClean="0">
                <a:sym typeface="Wingdings"/>
              </a:rPr>
              <a:t>Acabarán pronto </a:t>
            </a:r>
            <a:r>
              <a:rPr lang="es-ES" sz="2000" b="1" dirty="0" smtClean="0">
                <a:sym typeface="Wingdings"/>
              </a:rPr>
              <a:t>enfrentándose</a:t>
            </a:r>
            <a:r>
              <a:rPr lang="es-ES" sz="2000" dirty="0" smtClean="0">
                <a:sym typeface="Wingdings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>
                <a:sym typeface="Wingdings"/>
              </a:rPr>
              <a:t>Desarrollo económico postguerra produce la aparición del llamado “</a:t>
            </a:r>
            <a:r>
              <a:rPr lang="es-ES" sz="2000" b="1" dirty="0" smtClean="0">
                <a:sym typeface="Wingdings"/>
              </a:rPr>
              <a:t>tercer mundo</a:t>
            </a:r>
            <a:r>
              <a:rPr lang="es-ES" sz="2000" b="1" baseline="30000" dirty="0" smtClean="0">
                <a:sym typeface="Wingdings"/>
              </a:rPr>
              <a:t>(*)</a:t>
            </a:r>
            <a:r>
              <a:rPr lang="es-ES" sz="2000" dirty="0" smtClean="0">
                <a:sym typeface="Wingdings"/>
              </a:rPr>
              <a:t>”. 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 smtClean="0">
                <a:sym typeface="Wingdings"/>
              </a:rPr>
              <a:t>Será disputado como </a:t>
            </a:r>
            <a:r>
              <a:rPr lang="es-ES" sz="2000" b="1" dirty="0" smtClean="0">
                <a:sym typeface="Wingdings"/>
              </a:rPr>
              <a:t>área de influencia</a:t>
            </a:r>
            <a:r>
              <a:rPr lang="es-ES" sz="2000" b="1" baseline="30000" dirty="0" smtClean="0">
                <a:sym typeface="Wingdings"/>
              </a:rPr>
              <a:t>(*)</a:t>
            </a:r>
            <a:r>
              <a:rPr lang="es-ES" sz="2000" b="1" dirty="0" smtClean="0">
                <a:sym typeface="Wingdings"/>
              </a:rPr>
              <a:t> </a:t>
            </a:r>
            <a:r>
              <a:rPr lang="es-ES" sz="2000" dirty="0" smtClean="0">
                <a:sym typeface="Wingdings"/>
              </a:rPr>
              <a:t>por los dos modelos triunfantes.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 smtClean="0">
                <a:sym typeface="Wingdings"/>
              </a:rPr>
              <a:t>Estará sujeto al proceso de “</a:t>
            </a:r>
            <a:r>
              <a:rPr lang="es-ES" sz="2000" b="1" dirty="0" smtClean="0">
                <a:sym typeface="Wingdings"/>
              </a:rPr>
              <a:t>descolonización</a:t>
            </a:r>
            <a:r>
              <a:rPr lang="es-ES" sz="2000" b="1" baseline="30000" dirty="0" smtClean="0">
                <a:sym typeface="Wingdings"/>
              </a:rPr>
              <a:t>(*)</a:t>
            </a:r>
            <a:r>
              <a:rPr lang="es-ES" sz="2000" dirty="0" smtClean="0">
                <a:sym typeface="Wingdings"/>
              </a:rPr>
              <a:t>” de los años 1950 y 60.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606" y="4256111"/>
            <a:ext cx="2576663" cy="24156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9" y="4256111"/>
            <a:ext cx="3471269" cy="24156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078" y="4256111"/>
            <a:ext cx="3019528" cy="241562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0809" y="822866"/>
            <a:ext cx="37726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/>
              <a:t>1.Resultado 2ªGM y la postguerra:</a:t>
            </a:r>
          </a:p>
        </p:txBody>
      </p:sp>
    </p:spTree>
    <p:extLst>
      <p:ext uri="{BB962C8B-B14F-4D97-AF65-F5344CB8AC3E}">
        <p14:creationId xmlns:p14="http://schemas.microsoft.com/office/powerpoint/2010/main" val="26527591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4005" y="822866"/>
            <a:ext cx="231903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/>
              <a:t>2.- Mundo Bipolar </a:t>
            </a:r>
            <a:r>
              <a:rPr lang="es-ES" sz="2000" baseline="30000" dirty="0" smtClean="0"/>
              <a:t>(*)</a:t>
            </a:r>
            <a:endParaRPr lang="es-ES" sz="2000" baseline="30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" y="1354835"/>
            <a:ext cx="8432800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/>
              <a:t>El resultado de la guerra produce un mundo dirigido por dos potencias hegemónicas que representan do modelos de organización que ejercen su influencia en amplias zonas del mundo.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80533" y="2607740"/>
            <a:ext cx="8009467" cy="175432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URSS y el modelo comunista.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Dictadura.- Poder personal de los líderes. Secretarios Generales de los Partidos Comunistas Nacionales. Único partido permitido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Economía Planificada desde el Estado.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Falta de libertades y derechos individuales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Dos grandes áreas Geográficas: Europa Oriental </a:t>
            </a:r>
            <a:r>
              <a:rPr lang="es-ES" baseline="30000" dirty="0" smtClean="0"/>
              <a:t>(*), </a:t>
            </a:r>
            <a:r>
              <a:rPr lang="es-ES" dirty="0" smtClean="0"/>
              <a:t>Asia Oriental</a:t>
            </a:r>
            <a:r>
              <a:rPr lang="es-ES" baseline="30000" dirty="0" smtClean="0"/>
              <a:t>(*)</a:t>
            </a:r>
            <a:endParaRPr lang="es-ES" baseline="30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80533" y="4470404"/>
            <a:ext cx="8009467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USA y el modelo capitalista.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Democracias Parlamentarias. Elecciones Pluripartidistas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Economía mixta</a:t>
            </a:r>
            <a:r>
              <a:rPr lang="es-ES" baseline="30000" dirty="0" smtClean="0"/>
              <a:t>(*)</a:t>
            </a:r>
            <a:r>
              <a:rPr lang="es-ES" dirty="0" smtClean="0"/>
              <a:t> estatal y privada.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Constituciones. Derechos y libertades reconocidas.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Resto del llamado </a:t>
            </a:r>
            <a:r>
              <a:rPr lang="es-ES" b="1" dirty="0" smtClean="0"/>
              <a:t>“mundo occidental</a:t>
            </a:r>
            <a:r>
              <a:rPr lang="es-ES" b="1" baseline="30000" dirty="0" smtClean="0"/>
              <a:t>(*)</a:t>
            </a:r>
            <a:r>
              <a:rPr lang="es-ES" b="1" dirty="0" smtClean="0"/>
              <a:t>”</a:t>
            </a:r>
          </a:p>
        </p:txBody>
      </p:sp>
      <p:cxnSp>
        <p:nvCxnSpPr>
          <p:cNvPr id="8" name="Conector angular 7"/>
          <p:cNvCxnSpPr>
            <a:stCxn id="2" idx="1"/>
            <a:endCxn id="3" idx="1"/>
          </p:cNvCxnSpPr>
          <p:nvPr/>
        </p:nvCxnSpPr>
        <p:spPr>
          <a:xfrm rot="10800000" flipH="1" flipV="1">
            <a:off x="254004" y="1022921"/>
            <a:ext cx="203195" cy="839746"/>
          </a:xfrm>
          <a:prstGeom prst="bentConnector3">
            <a:avLst>
              <a:gd name="adj1" fmla="val -112503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>
            <a:stCxn id="3" idx="1"/>
            <a:endCxn id="4" idx="1"/>
          </p:cNvCxnSpPr>
          <p:nvPr/>
        </p:nvCxnSpPr>
        <p:spPr>
          <a:xfrm rot="10800000" flipH="1" flipV="1">
            <a:off x="457199" y="1862666"/>
            <a:ext cx="423333" cy="1622237"/>
          </a:xfrm>
          <a:prstGeom prst="bentConnector3">
            <a:avLst>
              <a:gd name="adj1" fmla="val -54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stCxn id="3" idx="1"/>
            <a:endCxn id="6" idx="1"/>
          </p:cNvCxnSpPr>
          <p:nvPr/>
        </p:nvCxnSpPr>
        <p:spPr>
          <a:xfrm rot="10800000" flipH="1" flipV="1">
            <a:off x="457199" y="1862666"/>
            <a:ext cx="423333" cy="3346401"/>
          </a:xfrm>
          <a:prstGeom prst="bentConnector3">
            <a:avLst>
              <a:gd name="adj1" fmla="val -54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Botón de acción: Hacia delante o Siguiente 12">
            <a:hlinkClick r:id="rId2" action="ppaction://hlinksldjump" highlightClick="1"/>
          </p:cNvPr>
          <p:cNvSpPr/>
          <p:nvPr/>
        </p:nvSpPr>
        <p:spPr>
          <a:xfrm>
            <a:off x="8638000" y="6119798"/>
            <a:ext cx="252000" cy="25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3137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63605" y="4359709"/>
            <a:ext cx="5875862" cy="206210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/>
              <a:t>(</a:t>
            </a:r>
            <a:r>
              <a:rPr lang="es-ES" sz="1600" b="1" baseline="30000" dirty="0" smtClean="0"/>
              <a:t>*)</a:t>
            </a:r>
            <a:r>
              <a:rPr lang="es-ES" sz="1600" b="1" dirty="0" smtClean="0"/>
              <a:t>Cuestión de Berlín.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En RFA la capital fue Bonn, pero en RDA la capital fue el sector oriental de Berlín.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Muchos Berlineses comunistas se pasaban al sector occidental.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Para impedirlo, en 1961 la RDA construye el “</a:t>
            </a:r>
            <a:r>
              <a:rPr lang="es-ES" sz="1600" b="1" dirty="0" smtClean="0"/>
              <a:t>muro de Berlín</a:t>
            </a:r>
            <a:r>
              <a:rPr lang="es-ES" sz="1600" b="1" baseline="30000" dirty="0" smtClean="0"/>
              <a:t>(*)</a:t>
            </a:r>
            <a:r>
              <a:rPr lang="es-ES" sz="1600" dirty="0" smtClean="0"/>
              <a:t>”  que rodeaba todo el sector occidental. Se convirtió en una símbolo de la división del mundo en 2 bloques.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El muro se derribó en 1989 con la desaparición de la URSS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54005" y="772067"/>
            <a:ext cx="621671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/>
              <a:t>3.-Enfrentamiento en el Mundo Bipolar: La Guerra Fría </a:t>
            </a:r>
            <a:r>
              <a:rPr lang="es-ES" sz="2000" b="1" dirty="0" smtClean="0"/>
              <a:t>(*)</a:t>
            </a:r>
            <a:endParaRPr lang="es-ES" sz="2000" b="1" baseline="30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77341" y="1286945"/>
            <a:ext cx="5782352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3.1.-La División de Europa y del “Primer Mundo” 1945-1949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46672" y="1727205"/>
            <a:ext cx="7721600" cy="258532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u="sng" dirty="0" smtClean="0"/>
              <a:t>División de Alemania y la “cuestión” de Berlín: Nacimiento de la RFA y RDA</a:t>
            </a:r>
            <a:r>
              <a:rPr lang="es-E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 partir de 1946 se “enfrían” las relaciones entre URSS y USA.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En 1947 unión económica de las zonas británica, francesa y norteamericana.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En 1948 creación de una nueva moneda (</a:t>
            </a:r>
            <a:r>
              <a:rPr lang="es-ES" dirty="0" err="1" smtClean="0"/>
              <a:t>deuskmarch</a:t>
            </a:r>
            <a:r>
              <a:rPr lang="es-ES" dirty="0" smtClean="0"/>
              <a:t>). URSS “cierra” su zona en la que queda “aislado” el sector occidental de Berlín </a:t>
            </a:r>
            <a:r>
              <a:rPr lang="es-ES" baseline="30000" dirty="0" smtClean="0"/>
              <a:t>(*)</a:t>
            </a:r>
            <a:r>
              <a:rPr lang="es-E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Puente aéreo estadounidense para suministrar Berlín Occidental.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1949 creación de RFA con los tres sectores: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USA, Francia, </a:t>
            </a:r>
            <a:r>
              <a:rPr lang="es-ES" dirty="0" err="1" smtClean="0"/>
              <a:t>G.Bretaña</a:t>
            </a:r>
            <a:r>
              <a:rPr lang="es-ES" dirty="0" smtClean="0"/>
              <a:t>.(Capitalista)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1949 creación de RDA en sector URSS. (Comunista)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985" y="3403600"/>
            <a:ext cx="2545347" cy="3454400"/>
          </a:xfrm>
          <a:prstGeom prst="rect">
            <a:avLst/>
          </a:prstGeom>
        </p:spPr>
      </p:pic>
      <p:cxnSp>
        <p:nvCxnSpPr>
          <p:cNvPr id="8" name="Conector angular 7"/>
          <p:cNvCxnSpPr>
            <a:stCxn id="2" idx="1"/>
            <a:endCxn id="3" idx="1"/>
          </p:cNvCxnSpPr>
          <p:nvPr/>
        </p:nvCxnSpPr>
        <p:spPr>
          <a:xfrm rot="10800000" flipH="1" flipV="1">
            <a:off x="254005" y="972121"/>
            <a:ext cx="423336" cy="499489"/>
          </a:xfrm>
          <a:prstGeom prst="bentConnector3">
            <a:avLst>
              <a:gd name="adj1" fmla="val -54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>
            <a:stCxn id="3" idx="1"/>
            <a:endCxn id="4" idx="1"/>
          </p:cNvCxnSpPr>
          <p:nvPr/>
        </p:nvCxnSpPr>
        <p:spPr>
          <a:xfrm rot="10800000" flipH="1" flipV="1">
            <a:off x="677340" y="1471611"/>
            <a:ext cx="169331" cy="1548256"/>
          </a:xfrm>
          <a:prstGeom prst="bentConnector3">
            <a:avLst>
              <a:gd name="adj1" fmla="val -135002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hlinkClick r:id="rId3"/>
          </p:cNvPr>
          <p:cNvSpPr/>
          <p:nvPr/>
        </p:nvSpPr>
        <p:spPr>
          <a:xfrm>
            <a:off x="880535" y="6534834"/>
            <a:ext cx="3589861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200" dirty="0" err="1"/>
              <a:t>https</a:t>
            </a:r>
            <a:r>
              <a:rPr lang="es-ES" sz="1200" dirty="0"/>
              <a:t>://</a:t>
            </a:r>
            <a:r>
              <a:rPr lang="es-ES" sz="1200" dirty="0" err="1"/>
              <a:t>www.youtube.com</a:t>
            </a:r>
            <a:r>
              <a:rPr lang="es-ES" sz="1200" dirty="0"/>
              <a:t>/</a:t>
            </a:r>
            <a:r>
              <a:rPr lang="es-ES" sz="1200" dirty="0" err="1"/>
              <a:t>watch?v</a:t>
            </a:r>
            <a:r>
              <a:rPr lang="es-ES" sz="1200" dirty="0"/>
              <a:t>=cp_GTFWFoG0</a:t>
            </a:r>
          </a:p>
        </p:txBody>
      </p:sp>
    </p:spTree>
    <p:extLst>
      <p:ext uri="{BB962C8B-B14F-4D97-AF65-F5344CB8AC3E}">
        <p14:creationId xmlns:p14="http://schemas.microsoft.com/office/powerpoint/2010/main" val="3376407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77341" y="897486"/>
            <a:ext cx="6509001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3.1.-La División de Europa y del “Primer Mundo” 1945-1949 (cont..)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6672" y="1388545"/>
            <a:ext cx="7721600" cy="286232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u="sng" dirty="0" smtClean="0"/>
              <a:t>El telón de Acero (1945-1950)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Entre 1945 y 1950 en todos los estados cuyos territorios estaban o habían estado bajo ocupación soviética, se instauraron, apoyados y controlados por la URSS sistemas comunistas: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Alemania (RDA, 1949), Polonia (1945), Hungría (1948), Rumanía….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Excepción: Yugoslavia (1946), Presidente TITO, desde 1948 enfrentado a Stalin.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“ </a:t>
            </a:r>
            <a:r>
              <a:rPr lang="es-ES" b="1" dirty="0" smtClean="0"/>
              <a:t>Telón de Acero</a:t>
            </a:r>
            <a:r>
              <a:rPr lang="es-ES" dirty="0" smtClean="0"/>
              <a:t>”, expresión utilizada 1º por Churchill para referirse a las fronteras que separaban los estados comunistas europeos del Este de los capitalistas del Oeste.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933" y="3919776"/>
            <a:ext cx="2455339" cy="29382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99" y="4284133"/>
            <a:ext cx="3136900" cy="2590800"/>
          </a:xfrm>
          <a:prstGeom prst="rect">
            <a:avLst/>
          </a:prstGeom>
        </p:spPr>
      </p:pic>
      <p:cxnSp>
        <p:nvCxnSpPr>
          <p:cNvPr id="9" name="Conector angular 8"/>
          <p:cNvCxnSpPr>
            <a:stCxn id="2" idx="1"/>
            <a:endCxn id="3" idx="1"/>
          </p:cNvCxnSpPr>
          <p:nvPr/>
        </p:nvCxnSpPr>
        <p:spPr>
          <a:xfrm rot="10800000" flipH="1" flipV="1">
            <a:off x="677340" y="1082151"/>
            <a:ext cx="169331" cy="1737555"/>
          </a:xfrm>
          <a:prstGeom prst="bentConnector3">
            <a:avLst>
              <a:gd name="adj1" fmla="val -135002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1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77341" y="897486"/>
            <a:ext cx="6509001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3.1.-La División de Europa y del “Primer Mundo” 1945-1949 (cont..)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6672" y="1388545"/>
            <a:ext cx="7721600" cy="286232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u="sng" dirty="0" smtClean="0"/>
              <a:t>Los bloques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/>
              <a:t>Militares:</a:t>
            </a:r>
          </a:p>
          <a:p>
            <a:pPr marL="742950" lvl="1" indent="-285750">
              <a:buFont typeface="Arial"/>
              <a:buChar char="•"/>
            </a:pPr>
            <a:r>
              <a:rPr lang="es-ES" b="1" dirty="0" smtClean="0"/>
              <a:t>OTAN</a:t>
            </a:r>
            <a:r>
              <a:rPr lang="es-ES" dirty="0" smtClean="0"/>
              <a:t> (NATO): Organización del Tratado del Atlántico Norte. (1948)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Pacto de Varsovia: Primer Mundo Comunista. (1955)</a:t>
            </a: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b="1" dirty="0" smtClean="0"/>
              <a:t>Económicos: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Capitalistas</a:t>
            </a:r>
          </a:p>
          <a:p>
            <a:pPr marL="1200150" lvl="2" indent="-285750">
              <a:buFont typeface="Arial"/>
              <a:buChar char="•"/>
            </a:pPr>
            <a:r>
              <a:rPr lang="es-ES" b="1" dirty="0" smtClean="0"/>
              <a:t>OCDE</a:t>
            </a:r>
            <a:r>
              <a:rPr lang="es-ES" dirty="0" smtClean="0"/>
              <a:t>: Organización para la Cooperación y Desarrollo Económico (1947)</a:t>
            </a:r>
          </a:p>
          <a:p>
            <a:pPr marL="1200150" lvl="2" indent="-285750">
              <a:buFont typeface="Arial"/>
              <a:buChar char="•"/>
            </a:pPr>
            <a:r>
              <a:rPr lang="es-ES" dirty="0" smtClean="0"/>
              <a:t>C.E.E. (U.E.) </a:t>
            </a:r>
            <a:r>
              <a:rPr lang="es-ES" b="1" dirty="0" smtClean="0"/>
              <a:t>Unión Europea, UE </a:t>
            </a:r>
            <a:r>
              <a:rPr lang="es-ES" dirty="0" smtClean="0"/>
              <a:t>(1957).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Comunista:</a:t>
            </a:r>
            <a:r>
              <a:rPr lang="es-ES" b="1" dirty="0" smtClean="0"/>
              <a:t> C.O.M.E.C.O.N </a:t>
            </a:r>
            <a:r>
              <a:rPr lang="es-ES" dirty="0" smtClean="0"/>
              <a:t>(1949)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72" y="4466166"/>
            <a:ext cx="4605861" cy="2302931"/>
          </a:xfrm>
          <a:prstGeom prst="rect">
            <a:avLst/>
          </a:prstGeom>
        </p:spPr>
      </p:pic>
      <p:sp>
        <p:nvSpPr>
          <p:cNvPr id="5" name="Botón de acción: Hacia delante o Siguiente 4">
            <a:hlinkClick r:id="rId3" action="ppaction://hlinksldjump" highlightClick="1"/>
          </p:cNvPr>
          <p:cNvSpPr/>
          <p:nvPr/>
        </p:nvSpPr>
        <p:spPr>
          <a:xfrm>
            <a:off x="6817809" y="2360598"/>
            <a:ext cx="252000" cy="25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400" y="4466166"/>
            <a:ext cx="2302931" cy="2302931"/>
          </a:xfrm>
          <a:prstGeom prst="rect">
            <a:avLst/>
          </a:prstGeom>
        </p:spPr>
      </p:pic>
      <p:cxnSp>
        <p:nvCxnSpPr>
          <p:cNvPr id="8" name="Conector angular 7"/>
          <p:cNvCxnSpPr>
            <a:stCxn id="2" idx="1"/>
            <a:endCxn id="3" idx="1"/>
          </p:cNvCxnSpPr>
          <p:nvPr/>
        </p:nvCxnSpPr>
        <p:spPr>
          <a:xfrm rot="10800000" flipH="1" flipV="1">
            <a:off x="677340" y="1082151"/>
            <a:ext cx="169331" cy="1737555"/>
          </a:xfrm>
          <a:prstGeom prst="bentConnector3">
            <a:avLst>
              <a:gd name="adj1" fmla="val -135002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763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9334" y="897486"/>
            <a:ext cx="8856134" cy="35394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700" dirty="0" smtClean="0"/>
              <a:t>3.2.-La Política del “</a:t>
            </a:r>
            <a:r>
              <a:rPr lang="es-ES" sz="1700" b="1" dirty="0" smtClean="0"/>
              <a:t>Tablero de Ajedrez</a:t>
            </a:r>
            <a:r>
              <a:rPr lang="es-ES" sz="1700" b="1" baseline="30000" dirty="0" smtClean="0"/>
              <a:t>(*</a:t>
            </a:r>
            <a:r>
              <a:rPr lang="es-ES" sz="1700" baseline="30000" dirty="0" smtClean="0"/>
              <a:t>)</a:t>
            </a:r>
            <a:r>
              <a:rPr lang="es-ES" sz="1700" dirty="0" smtClean="0"/>
              <a:t>”, la “</a:t>
            </a:r>
            <a:r>
              <a:rPr lang="es-ES" sz="1700" b="1" dirty="0" smtClean="0"/>
              <a:t>Teoría del dominó</a:t>
            </a:r>
            <a:r>
              <a:rPr lang="es-ES" sz="1700" b="1" baseline="30000" dirty="0" smtClean="0"/>
              <a:t>(*</a:t>
            </a:r>
            <a:r>
              <a:rPr lang="es-ES" sz="1700" baseline="30000" dirty="0" smtClean="0"/>
              <a:t>)</a:t>
            </a:r>
            <a:r>
              <a:rPr lang="es-ES" sz="1700" dirty="0" smtClean="0"/>
              <a:t>” y la </a:t>
            </a:r>
            <a:r>
              <a:rPr lang="es-ES" sz="1700" b="1" dirty="0" smtClean="0"/>
              <a:t>“disuasión nuclear</a:t>
            </a:r>
            <a:r>
              <a:rPr lang="es-ES" sz="1700" b="1" baseline="30000" dirty="0" smtClean="0"/>
              <a:t>(*)</a:t>
            </a:r>
            <a:r>
              <a:rPr lang="es-ES" sz="1700" dirty="0" smtClean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82134" y="1557870"/>
            <a:ext cx="7840134" cy="48013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 smtClean="0"/>
              <a:t>Revolución China, 1945-1949.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Creación de </a:t>
            </a:r>
            <a:r>
              <a:rPr lang="es-ES" b="1" dirty="0" smtClean="0">
                <a:hlinkClick r:id="rId2" action="ppaction://hlinksldjump"/>
              </a:rPr>
              <a:t>China Comunista </a:t>
            </a:r>
            <a:r>
              <a:rPr lang="es-ES" dirty="0" smtClean="0"/>
              <a:t>(</a:t>
            </a:r>
            <a:r>
              <a:rPr lang="es-ES" dirty="0" err="1" smtClean="0"/>
              <a:t>RPChina</a:t>
            </a:r>
            <a:r>
              <a:rPr lang="es-ES" dirty="0" smtClean="0"/>
              <a:t>), en el Continente</a:t>
            </a:r>
            <a:r>
              <a:rPr lang="es-ES" b="1" dirty="0" smtClean="0"/>
              <a:t>. Mao </a:t>
            </a:r>
            <a:r>
              <a:rPr lang="es-ES" b="1" dirty="0" err="1" smtClean="0"/>
              <a:t>Tsé</a:t>
            </a:r>
            <a:r>
              <a:rPr lang="es-ES" b="1" dirty="0" smtClean="0"/>
              <a:t> </a:t>
            </a:r>
            <a:r>
              <a:rPr lang="es-ES" b="1" dirty="0" err="1" smtClean="0"/>
              <a:t>Thung</a:t>
            </a:r>
            <a:r>
              <a:rPr lang="es-ES" b="1" dirty="0" smtClean="0"/>
              <a:t>.</a:t>
            </a:r>
          </a:p>
          <a:p>
            <a:pPr marL="1200150" lvl="2" indent="-285750">
              <a:buFont typeface="Arial"/>
              <a:buChar char="•"/>
            </a:pPr>
            <a:r>
              <a:rPr lang="es-ES" dirty="0" smtClean="0"/>
              <a:t>Hoy: 1 país, 2 sistemas </a:t>
            </a:r>
            <a:r>
              <a:rPr lang="es-ES" baseline="30000" dirty="0" smtClean="0"/>
              <a:t>(*)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Creación de </a:t>
            </a:r>
            <a:r>
              <a:rPr lang="es-ES" b="1" dirty="0" smtClean="0"/>
              <a:t>China Nacionalista, Chang-</a:t>
            </a:r>
            <a:r>
              <a:rPr lang="es-ES" b="1" dirty="0" err="1" smtClean="0"/>
              <a:t>Kai</a:t>
            </a:r>
            <a:r>
              <a:rPr lang="es-ES" b="1" dirty="0" smtClean="0"/>
              <a:t>-</a:t>
            </a:r>
            <a:r>
              <a:rPr lang="es-ES" b="1" dirty="0" err="1" smtClean="0"/>
              <a:t>Sheck</a:t>
            </a:r>
            <a:r>
              <a:rPr lang="es-ES" dirty="0" smtClean="0"/>
              <a:t>, </a:t>
            </a:r>
            <a:r>
              <a:rPr lang="es-ES" b="1" dirty="0" err="1" smtClean="0"/>
              <a:t>Taiwan</a:t>
            </a:r>
            <a:r>
              <a:rPr lang="es-ES" dirty="0" smtClean="0"/>
              <a:t>, Isla de </a:t>
            </a:r>
            <a:r>
              <a:rPr lang="es-ES" dirty="0" err="1" smtClean="0"/>
              <a:t>Taipeh</a:t>
            </a:r>
            <a:r>
              <a:rPr lang="es-ES" dirty="0" smtClean="0"/>
              <a:t>.</a:t>
            </a: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hlinkClick r:id="rId3" action="ppaction://hlinksldjump"/>
              </a:rPr>
              <a:t>Guerra de Corea</a:t>
            </a:r>
            <a:r>
              <a:rPr lang="es-ES" b="1" dirty="0" smtClean="0"/>
              <a:t>, 1950-51: </a:t>
            </a:r>
            <a:r>
              <a:rPr lang="es-ES" dirty="0" smtClean="0"/>
              <a:t>Creación de las 2 </a:t>
            </a:r>
            <a:r>
              <a:rPr lang="es-ES" dirty="0" err="1" smtClean="0"/>
              <a:t>Koreas</a:t>
            </a:r>
            <a:r>
              <a:rPr lang="es-ES" dirty="0" smtClean="0"/>
              <a:t>. Frontera: paralelo 38.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/>
              <a:t>Revolución Húngara, 1950</a:t>
            </a:r>
            <a:r>
              <a:rPr lang="es-ES" dirty="0" smtClean="0"/>
              <a:t>. Al final Hungría se quedó en el bloque comunista.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hlinkClick r:id="rId4" action="ppaction://hlinksldjump"/>
              </a:rPr>
              <a:t>Guerra de Vietnam</a:t>
            </a:r>
            <a:r>
              <a:rPr lang="es-ES" b="1" dirty="0" smtClean="0"/>
              <a:t>, 1954-72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Expulsión de la potencia colonial (Francia) de la zona. (</a:t>
            </a:r>
            <a:r>
              <a:rPr lang="es-ES" b="1" dirty="0" err="1" smtClean="0"/>
              <a:t>Dien</a:t>
            </a:r>
            <a:r>
              <a:rPr lang="es-ES" b="1" dirty="0" smtClean="0"/>
              <a:t>-Bien-Fu</a:t>
            </a:r>
            <a:r>
              <a:rPr lang="es-ES" dirty="0" smtClean="0"/>
              <a:t>, 1954)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Creación de </a:t>
            </a:r>
            <a:r>
              <a:rPr lang="es-ES" u="sng" dirty="0" smtClean="0"/>
              <a:t>2 Vietnam </a:t>
            </a:r>
            <a:r>
              <a:rPr lang="es-ES" dirty="0" smtClean="0"/>
              <a:t>(del Norte, comunista) y del Sur (capitalista).</a:t>
            </a:r>
            <a:r>
              <a:rPr lang="es-ES" dirty="0" smtClean="0">
                <a:sym typeface="Wingdings"/>
              </a:rPr>
              <a:t> Enfrentamiento entre Norte (Ho Chi Min) y guerrilleros del sur (</a:t>
            </a:r>
            <a:r>
              <a:rPr lang="es-ES" b="1" dirty="0" err="1" smtClean="0">
                <a:sym typeface="Wingdings"/>
              </a:rPr>
              <a:t>VietCong</a:t>
            </a:r>
            <a:r>
              <a:rPr lang="es-ES" dirty="0" smtClean="0">
                <a:sym typeface="Wingdings"/>
              </a:rPr>
              <a:t>) contra el Sur apoyados por USA.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1ª Derrota USA del siglo XX Hoy </a:t>
            </a:r>
            <a:r>
              <a:rPr lang="es-ES" b="1" dirty="0" smtClean="0">
                <a:sym typeface="Wingdings"/>
              </a:rPr>
              <a:t>Unificación de Vietnam </a:t>
            </a:r>
            <a:r>
              <a:rPr lang="es-ES" dirty="0" smtClean="0">
                <a:sym typeface="Wingdings"/>
              </a:rPr>
              <a:t>(</a:t>
            </a:r>
            <a:r>
              <a:rPr lang="es-ES" dirty="0" err="1" smtClean="0">
                <a:sym typeface="Wingdings"/>
              </a:rPr>
              <a:t>Rep.Socialista</a:t>
            </a:r>
            <a:r>
              <a:rPr lang="es-ES" dirty="0" smtClean="0">
                <a:sym typeface="Wingdings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La Revolución Cubana y la crisis de los misiles, 1959-1962.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Figuras de </a:t>
            </a:r>
            <a:r>
              <a:rPr lang="es-ES" b="1" dirty="0" smtClean="0">
                <a:sym typeface="Wingdings"/>
                <a:hlinkClick r:id="rId5" action="ppaction://hlinksldjump"/>
              </a:rPr>
              <a:t>Fidel Castro </a:t>
            </a:r>
            <a:r>
              <a:rPr lang="es-ES" dirty="0" smtClean="0">
                <a:sym typeface="Wingdings"/>
                <a:hlinkClick r:id="rId5" action="ppaction://hlinksldjump"/>
              </a:rPr>
              <a:t>y el “</a:t>
            </a:r>
            <a:r>
              <a:rPr lang="es-ES" b="1" dirty="0" smtClean="0">
                <a:sym typeface="Wingdings"/>
                <a:hlinkClick r:id="rId5" action="ppaction://hlinksldjump"/>
              </a:rPr>
              <a:t>Che</a:t>
            </a:r>
            <a:r>
              <a:rPr lang="es-ES" dirty="0" smtClean="0">
                <a:sym typeface="Wingdings"/>
                <a:hlinkClick r:id="rId5" action="ppaction://hlinksldjump"/>
              </a:rPr>
              <a:t>”</a:t>
            </a:r>
            <a:r>
              <a:rPr lang="es-ES" dirty="0" smtClean="0">
                <a:sym typeface="Wingdings"/>
              </a:rPr>
              <a:t>. Cuestión de “</a:t>
            </a:r>
            <a:r>
              <a:rPr lang="es-ES" b="1" dirty="0" smtClean="0">
                <a:sym typeface="Wingdings"/>
              </a:rPr>
              <a:t>Guantánamo</a:t>
            </a:r>
            <a:r>
              <a:rPr lang="es-ES" dirty="0" smtClean="0">
                <a:sym typeface="Wingdings"/>
              </a:rPr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La primavera de Praga, 1968. </a:t>
            </a:r>
            <a:r>
              <a:rPr lang="es-ES" b="1" dirty="0" err="1" smtClean="0">
                <a:sym typeface="Wingdings"/>
              </a:rPr>
              <a:t>Dubchek</a:t>
            </a:r>
            <a:r>
              <a:rPr lang="es-ES" dirty="0" smtClean="0">
                <a:sym typeface="Wingdings"/>
              </a:rPr>
              <a:t>. La rebelión fue aplastada por la URSS</a:t>
            </a:r>
          </a:p>
        </p:txBody>
      </p:sp>
      <p:cxnSp>
        <p:nvCxnSpPr>
          <p:cNvPr id="5" name="Conector angular 4"/>
          <p:cNvCxnSpPr>
            <a:stCxn id="2" idx="1"/>
            <a:endCxn id="3" idx="1"/>
          </p:cNvCxnSpPr>
          <p:nvPr/>
        </p:nvCxnSpPr>
        <p:spPr>
          <a:xfrm rot="10800000" flipH="1" flipV="1">
            <a:off x="169334" y="1074458"/>
            <a:ext cx="812800" cy="2884070"/>
          </a:xfrm>
          <a:prstGeom prst="bentConnector3">
            <a:avLst>
              <a:gd name="adj1" fmla="val -1562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471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800" y="812821"/>
            <a:ext cx="8720668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3.2.-La Política del “</a:t>
            </a:r>
            <a:r>
              <a:rPr lang="es-ES" b="1" dirty="0" smtClean="0"/>
              <a:t>Tablero de Ajedrez</a:t>
            </a:r>
            <a:r>
              <a:rPr lang="es-ES" b="1" baseline="30000" dirty="0" smtClean="0"/>
              <a:t>(*</a:t>
            </a:r>
            <a:r>
              <a:rPr lang="es-ES" baseline="30000" dirty="0" smtClean="0"/>
              <a:t>)</a:t>
            </a:r>
            <a:r>
              <a:rPr lang="es-ES" dirty="0" smtClean="0"/>
              <a:t>”, la “</a:t>
            </a:r>
            <a:r>
              <a:rPr lang="es-ES" b="1" dirty="0" smtClean="0"/>
              <a:t>Teoría del dominó</a:t>
            </a:r>
            <a:r>
              <a:rPr lang="es-ES" b="1" baseline="30000" dirty="0" smtClean="0"/>
              <a:t>(*</a:t>
            </a:r>
            <a:r>
              <a:rPr lang="es-ES" baseline="30000" dirty="0" smtClean="0"/>
              <a:t>)</a:t>
            </a:r>
            <a:r>
              <a:rPr lang="es-ES" dirty="0" smtClean="0"/>
              <a:t>” y la </a:t>
            </a:r>
            <a:r>
              <a:rPr lang="es-ES" b="1" dirty="0" smtClean="0"/>
              <a:t>“disuasión nuclear</a:t>
            </a:r>
            <a:r>
              <a:rPr lang="es-ES" b="1" baseline="30000" dirty="0" smtClean="0"/>
              <a:t>(*)</a:t>
            </a:r>
            <a:r>
              <a:rPr lang="es-ES" dirty="0" smtClean="0"/>
              <a:t>” (cont..)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65201" y="1693334"/>
            <a:ext cx="7840134" cy="39703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Mayo del 68.- Francia-París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Huelga estudiantil contra la sociedad de consumo y la guerra del Vietnam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Movimiento </a:t>
            </a:r>
            <a:r>
              <a:rPr lang="es-ES" b="1" dirty="0" smtClean="0">
                <a:sym typeface="Wingdings"/>
              </a:rPr>
              <a:t>“Hippie</a:t>
            </a:r>
            <a:r>
              <a:rPr lang="es-ES" dirty="0" smtClean="0">
                <a:sym typeface="Wingdings"/>
              </a:rPr>
              <a:t>”, “Prohibido prohibir”, “La imaginación al poder”.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Personaje “Erick el rojo”.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Las dictaduras sudamericanas (década de los 70)</a:t>
            </a:r>
          </a:p>
          <a:p>
            <a:pPr marL="742950" lvl="1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Chile </a:t>
            </a:r>
            <a:r>
              <a:rPr lang="es-ES" dirty="0" smtClean="0">
                <a:sym typeface="Wingdings"/>
              </a:rPr>
              <a:t>(1973-90)</a:t>
            </a:r>
            <a:r>
              <a:rPr lang="es-ES" b="1" dirty="0" smtClean="0">
                <a:sym typeface="Wingdings"/>
              </a:rPr>
              <a:t>: Allende, Pinochet, Víctor Jara</a:t>
            </a:r>
          </a:p>
          <a:p>
            <a:pPr marL="742950" lvl="1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Argentina </a:t>
            </a:r>
            <a:r>
              <a:rPr lang="es-ES" dirty="0" smtClean="0">
                <a:sym typeface="Wingdings"/>
              </a:rPr>
              <a:t>(1976-83)</a:t>
            </a:r>
            <a:r>
              <a:rPr lang="es-ES" b="1" dirty="0" smtClean="0">
                <a:sym typeface="Wingdings"/>
              </a:rPr>
              <a:t>: Videla, “Madres de la Plaza de Mayo”</a:t>
            </a:r>
            <a:endParaRPr lang="es-ES" b="1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sym typeface="Wingdings"/>
              </a:rPr>
              <a:t>Conflicto de Afganistán </a:t>
            </a:r>
            <a:r>
              <a:rPr lang="es-ES" dirty="0" smtClean="0">
                <a:sym typeface="Wingdings"/>
              </a:rPr>
              <a:t>(1978-Actualidad)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Origen Afganistán actual “Estado tapón”  monarquía hereditaria.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Revolución y Régimen Comunista (1978-1989)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Ayuda norteamericana a “talibanes” y “muyahidines” (Osama Ben Laden)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Triunfo y Régimen </a:t>
            </a:r>
            <a:r>
              <a:rPr lang="es-ES" dirty="0" err="1" smtClean="0">
                <a:sym typeface="Wingdings"/>
              </a:rPr>
              <a:t>Taliban</a:t>
            </a:r>
            <a:r>
              <a:rPr lang="es-ES" dirty="0" smtClean="0">
                <a:sym typeface="Wingdings"/>
              </a:rPr>
              <a:t> (1992-2001)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11-S Atentado Torres Gemelas Intervención Norteamericana.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>
                <a:sym typeface="Wingdings"/>
              </a:rPr>
              <a:t>República Islámica de Afganistán (2002-actualidad)</a:t>
            </a:r>
          </a:p>
        </p:txBody>
      </p:sp>
      <p:sp>
        <p:nvSpPr>
          <p:cNvPr id="4" name="Botón de acción: Sonido 3">
            <a:hlinkClick r:id="rId3" highlightClick="1">
              <a:snd r:embed="rId2" name="Ovación"/>
            </a:hlinkClick>
          </p:cNvPr>
          <p:cNvSpPr/>
          <p:nvPr/>
        </p:nvSpPr>
        <p:spPr>
          <a:xfrm>
            <a:off x="6265338" y="3130666"/>
            <a:ext cx="252000" cy="252000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angular 7"/>
          <p:cNvCxnSpPr>
            <a:stCxn id="2" idx="1"/>
            <a:endCxn id="3" idx="1"/>
          </p:cNvCxnSpPr>
          <p:nvPr/>
        </p:nvCxnSpPr>
        <p:spPr>
          <a:xfrm rot="10800000" flipH="1" flipV="1">
            <a:off x="304799" y="1135987"/>
            <a:ext cx="660401" cy="2542506"/>
          </a:xfrm>
          <a:prstGeom prst="bentConnector3">
            <a:avLst>
              <a:gd name="adj1" fmla="val -3461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876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4005" y="772067"/>
            <a:ext cx="720306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/>
              <a:t>4</a:t>
            </a:r>
            <a:r>
              <a:rPr lang="es-ES" sz="2000" dirty="0" smtClean="0"/>
              <a:t>.-La Descolonización</a:t>
            </a:r>
            <a:r>
              <a:rPr lang="es-ES" sz="2000" baseline="30000" dirty="0" smtClean="0"/>
              <a:t>(*)</a:t>
            </a:r>
            <a:r>
              <a:rPr lang="es-ES" sz="2000" dirty="0" smtClean="0"/>
              <a:t> y el Tercer Mundo. Los países No Aliados</a:t>
            </a:r>
            <a:r>
              <a:rPr lang="es-ES" sz="2000" baseline="30000" dirty="0" smtClean="0"/>
              <a:t>(*)</a:t>
            </a:r>
            <a:endParaRPr lang="es-ES" sz="2000" b="1" baseline="30000" dirty="0"/>
          </a:p>
        </p:txBody>
      </p:sp>
      <p:sp>
        <p:nvSpPr>
          <p:cNvPr id="5" name="Botón de acción: Película 4">
            <a:hlinkClick r:id="rId2" highlightClick="1"/>
          </p:cNvPr>
          <p:cNvSpPr/>
          <p:nvPr/>
        </p:nvSpPr>
        <p:spPr>
          <a:xfrm>
            <a:off x="7573601" y="920177"/>
            <a:ext cx="252000" cy="252000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60399" y="1337734"/>
            <a:ext cx="5757334" cy="17543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Causas descolonización: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Debilitamiento de las potencias colonizadoras (2GM)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El propio “ejemplo” de lucha de la 2GM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Formación de “élites</a:t>
            </a:r>
            <a:r>
              <a:rPr lang="es-ES" baseline="30000" dirty="0" smtClean="0"/>
              <a:t>(*)</a:t>
            </a:r>
            <a:r>
              <a:rPr lang="es-ES" dirty="0" smtClean="0"/>
              <a:t>” locales.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El intervencionismo en el proceso de la “Guerra Fría”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Auge </a:t>
            </a:r>
            <a:r>
              <a:rPr lang="es-ES" dirty="0"/>
              <a:t>d</a:t>
            </a:r>
            <a:r>
              <a:rPr lang="es-ES" dirty="0" smtClean="0"/>
              <a:t>el “nacionalismo” local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6" y="3860792"/>
            <a:ext cx="3623625" cy="28786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230" y="3341307"/>
            <a:ext cx="5096933" cy="3387036"/>
          </a:xfrm>
          <a:prstGeom prst="rect">
            <a:avLst/>
          </a:prstGeom>
        </p:spPr>
      </p:pic>
      <p:cxnSp>
        <p:nvCxnSpPr>
          <p:cNvPr id="10" name="Conector angular 9"/>
          <p:cNvCxnSpPr>
            <a:stCxn id="2" idx="1"/>
            <a:endCxn id="6" idx="1"/>
          </p:cNvCxnSpPr>
          <p:nvPr/>
        </p:nvCxnSpPr>
        <p:spPr>
          <a:xfrm rot="10800000" flipH="1" flipV="1">
            <a:off x="254005" y="972122"/>
            <a:ext cx="406394" cy="1242776"/>
          </a:xfrm>
          <a:prstGeom prst="bentConnector3">
            <a:avLst>
              <a:gd name="adj1" fmla="val -56251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275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9990</TotalTime>
  <Words>1351</Words>
  <Application>Microsoft Macintosh PowerPoint</Application>
  <PresentationFormat>Presentación en pantalla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Generalitat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Ildefonso</dc:creator>
  <cp:keywords/>
  <dc:description/>
  <cp:lastModifiedBy>Ildefonso</cp:lastModifiedBy>
  <cp:revision>428</cp:revision>
  <cp:lastPrinted>2015-02-17T16:06:43Z</cp:lastPrinted>
  <dcterms:created xsi:type="dcterms:W3CDTF">2014-09-15T10:17:07Z</dcterms:created>
  <dcterms:modified xsi:type="dcterms:W3CDTF">2016-05-05T15:53:31Z</dcterms:modified>
  <cp:category/>
</cp:coreProperties>
</file>